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" name="Picture 2" descr="hero_cov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1695" cy="237744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ectangle 4"/>
          <p:cNvSpPr/>
          <p:nvPr/>
        </p:nvSpPr>
        <p:spPr>
          <a:xfrm>
            <a:off x="0" y="2377440"/>
            <a:ext cx="12191695" cy="411480"/>
          </a:xfrm>
          <a:prstGeom prst="rect">
            <a:avLst/>
          </a:prstGeom>
          <a:solidFill>
            <a:srgbClr val="0A2A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ectangle 5"/>
          <p:cNvSpPr/>
          <p:nvPr/>
        </p:nvSpPr>
        <p:spPr>
          <a:xfrm>
            <a:off x="0" y="5486400"/>
            <a:ext cx="12191695" cy="137160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66928"/>
            <a:ext cx="201168" cy="54864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22960" y="502920"/>
            <a:ext cx="73152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BE5A"/>
                </a:solidFill>
                <a:latin typeface="Helvetica Neue"/>
              </a:rPr>
              <a:t>KRDS  ×  LIV GOLF  ·  CHINA LAUNCH PROPOSAL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98480" y="5029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0BE5A"/>
                </a:solidFill>
                <a:latin typeface="Helvetica Neue"/>
              </a:rPr>
              <a:t>2026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" y="1280160"/>
            <a:ext cx="10972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0BE5A"/>
                </a:solidFill>
                <a:latin typeface="Helvetica Neue"/>
              </a:rPr>
              <a:t>THE BIG IDEA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" y="155448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5000"/>
              </a:lnSpc>
            </a:pPr>
            <a:r>
              <a:rPr sz="8000" b="1">
                <a:solidFill>
                  <a:srgbClr val="EEFBF0"/>
                </a:solidFill>
                <a:latin typeface="Impact"/>
              </a:rPr>
              <a:t>GOLF IT OUT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" y="5349240"/>
            <a:ext cx="10972800" cy="6858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800" b="1">
                <a:solidFill>
                  <a:srgbClr val="00BE5A"/>
                </a:solidFill>
                <a:latin typeface="PingFang SC"/>
              </a:rPr>
              <a:t>一杆见真章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40" y="6172200"/>
            <a:ext cx="10972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EEFBF0"/>
                </a:solidFill>
                <a:latin typeface="Helvetica Neue"/>
              </a:rPr>
              <a:t>Official China launch  ·  Digital strategy &amp; creative proposal  ·  KRDS Greater China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EEFBF0"/>
                </a:solidFill>
                <a:latin typeface="Helvetica Neue"/>
              </a:rPr>
              <a:t>01 / 35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48640"/>
            <a:ext cx="201168" cy="54864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75488"/>
            <a:ext cx="73152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BE5A"/>
                </a:solidFill>
                <a:latin typeface="Helvetica Neue"/>
              </a:rPr>
              <a:t>THE BIG IDEA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0972800" cy="20116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5000"/>
              </a:lnSpc>
            </a:pPr>
            <a:r>
              <a:rPr sz="14000" b="1">
                <a:solidFill>
                  <a:srgbClr val="EEFBF0"/>
                </a:solidFill>
                <a:latin typeface="Impact"/>
              </a:rPr>
              <a:t>GOLF IT OUT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3657600"/>
            <a:ext cx="10972800" cy="1463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9800" b="1">
                <a:solidFill>
                  <a:srgbClr val="00BE5A"/>
                </a:solidFill>
                <a:latin typeface="PingFang SC"/>
              </a:rPr>
              <a:t>一杆见真章</a:t>
            </a:r>
          </a:p>
        </p:txBody>
      </p:sp>
      <p:cxnSp>
        <p:nvCxnSpPr>
          <p:cNvPr id="7" name="Connector 6"/>
          <p:cNvCxnSpPr/>
          <p:nvPr/>
        </p:nvCxnSpPr>
        <p:spPr>
          <a:xfrm>
            <a:off x="548640" y="5486400"/>
            <a:ext cx="1463040" cy="0"/>
          </a:xfrm>
          <a:prstGeom prst="line">
            <a:avLst/>
          </a:prstGeom>
          <a:ln w="3810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8640" y="566928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400" b="0">
                <a:solidFill>
                  <a:srgbClr val="EEFBF0"/>
                </a:solidFill>
                <a:latin typeface="Helvetica Neue"/>
              </a:rPr>
              <a:t>Stop talking. Stop posturing. Settle it on the course.</a:t>
            </a:r>
          </a:p>
          <a:p>
            <a:pPr algn="l">
              <a:lnSpc>
                <a:spcPct val="140000"/>
              </a:lnSpc>
            </a:pPr>
            <a:r>
              <a:rPr sz="1400" b="0">
                <a:solidFill>
                  <a:srgbClr val="EEFBF0"/>
                </a:solidFill>
                <a:latin typeface="Helvetica Neue"/>
              </a:rPr>
              <a:t>The Chinese line carries 武侠 register — show your true skill in a single stroke.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00BE5A"/>
                </a:solidFill>
                <a:latin typeface="Helvetica Neue"/>
              </a:rPr>
              <a:t>10 / 35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WHY THIS WORKS FOR CHINA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11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3400" b="1">
                <a:solidFill>
                  <a:srgbClr val="094C24"/>
                </a:solidFill>
                <a:latin typeface="Impact"/>
              </a:rPr>
              <a:t>WHAT LIV CAN BORROW</a:t>
            </a:r>
          </a:p>
          <a:p>
            <a:pPr algn="l">
              <a:lnSpc>
                <a:spcPct val="98000"/>
              </a:lnSpc>
            </a:pPr>
            <a:r>
              <a:rPr sz="3400" b="1">
                <a:solidFill>
                  <a:srgbClr val="094C24"/>
                </a:solidFill>
                <a:latin typeface="Impact"/>
              </a:rPr>
              <a:t>FROM LEAGUE FANDOM:</a:t>
            </a:r>
          </a:p>
          <a:p>
            <a:pPr algn="l">
              <a:lnSpc>
                <a:spcPct val="98000"/>
              </a:lnSpc>
            </a:pPr>
            <a:r>
              <a:rPr sz="3400" b="1">
                <a:solidFill>
                  <a:srgbClr val="094C24"/>
                </a:solidFill>
                <a:latin typeface="Impact"/>
              </a:rPr>
              <a:t>ALLEGIANCE BEFORE EXPERTISE.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3657600"/>
            <a:ext cx="10972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A MODEL — NOT A FORECAST. THE PRINCIPLES THAT GROW LEAGUE FANDOM EVERYWHERE.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640" y="4288536"/>
            <a:ext cx="164592" cy="164592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868680" y="4160520"/>
            <a:ext cx="4389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TEAMS BEFORE RULES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4960" y="4160520"/>
            <a:ext cx="64922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Pick a side before learning the format.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8640" y="4745736"/>
            <a:ext cx="164592" cy="164592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868680" y="4617720"/>
            <a:ext cx="4389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CAPTAINS BEFORE FORMATS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4960" y="4617720"/>
            <a:ext cx="64922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Star personalities pull fans in.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8640" y="5202936"/>
            <a:ext cx="164592" cy="164592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868680" y="5074920"/>
            <a:ext cx="4389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RIVALRIES BEFORE SCORING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4960" y="5074920"/>
            <a:ext cx="64922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Conflict carries the season.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8640" y="5660136"/>
            <a:ext cx="164592" cy="164592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68680" y="5532120"/>
            <a:ext cx="4389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HIGHLIGHTS BEFORE TOURNEYS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94960" y="5532120"/>
            <a:ext cx="64922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Moments travel; education follows.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8640" y="6117336"/>
            <a:ext cx="164592" cy="164592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868680" y="5989320"/>
            <a:ext cx="4389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LEADERBOARDS AS STORIES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94960" y="5989320"/>
            <a:ext cx="64922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Tables become drama, not data.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THE SOCIAL LEAGUE TRUTH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12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96012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8A20"/>
                </a:solidFill>
                <a:latin typeface="Helvetica Neue"/>
              </a:rPr>
              <a:t>应酬 2.0  ·  THE NEW RITUAL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371600"/>
            <a:ext cx="11155680" cy="18288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4400" b="1">
                <a:solidFill>
                  <a:srgbClr val="094C24"/>
                </a:solidFill>
                <a:latin typeface="Impact"/>
              </a:rPr>
              <a:t>应酬 2.0.</a:t>
            </a:r>
          </a:p>
          <a:p>
            <a:pPr algn="l">
              <a:lnSpc>
                <a:spcPct val="105000"/>
              </a:lnSpc>
            </a:pPr>
            <a:r>
              <a:rPr sz="4400" b="1">
                <a:solidFill>
                  <a:srgbClr val="094C24"/>
                </a:solidFill>
                <a:latin typeface="Impact"/>
              </a:rPr>
              <a:t>GOLF IS THE NEW 局.</a:t>
            </a:r>
          </a:p>
          <a:p>
            <a:pPr algn="l">
              <a:lnSpc>
                <a:spcPct val="105000"/>
              </a:lnSpc>
            </a:pPr>
            <a:r>
              <a:rPr sz="4400" b="1">
                <a:solidFill>
                  <a:srgbClr val="094C24"/>
                </a:solidFill>
                <a:latin typeface="Impact"/>
              </a:rPr>
              <a:t>LIV MAKES IT A LEAGUE.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" y="3017520"/>
            <a:ext cx="10972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0">
                <a:solidFill>
                  <a:srgbClr val="142217"/>
                </a:solidFill>
                <a:latin typeface="Helvetica Neue"/>
              </a:rPr>
              <a:t>The upgraded ritual for younger business China — same 局, no judgment, more shareable.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640" y="3657600"/>
            <a:ext cx="5486400" cy="26974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>
            <a:off x="713232" y="3822192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>
            <a:off x="713232" y="3822192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60120" y="3858768"/>
            <a:ext cx="5029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8A20"/>
                </a:solidFill>
                <a:latin typeface="Helvetica Neue"/>
              </a:rPr>
              <a:t>WHY GOLF IS THE NEW 局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120" y="4462272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1188720" y="4343400"/>
            <a:ext cx="47548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高尔夫搭子 — peer-group ritual, modern face.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0120" y="4828032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1188720" y="4709160"/>
            <a:ext cx="47548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4-5 hrs together = real talk, not pitch decks.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60120" y="5193792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1188720" y="5074920"/>
            <a:ext cx="47548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Outdoor, low-pressure, alcohol-optional.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60120" y="5559552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1188720" y="5440680"/>
            <a:ext cx="47548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Mixed company welcome — peers, partners, family.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60120" y="5925312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1188720" y="5806440"/>
            <a:ext cx="47548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Multi-generation asset — junior + family golf.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00800" y="3657600"/>
            <a:ext cx="5212080" cy="2697480"/>
          </a:xfrm>
          <a:prstGeom prst="rect">
            <a:avLst/>
          </a:prstGeom>
          <a:solidFill>
            <a:srgbClr val="094C24"/>
          </a:solidFill>
          <a:ln w="6350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6" name="Connector 25"/>
          <p:cNvCxnSpPr/>
          <p:nvPr/>
        </p:nvCxnSpPr>
        <p:spPr>
          <a:xfrm>
            <a:off x="6565392" y="3822192"/>
            <a:ext cx="201168" cy="0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or 26"/>
          <p:cNvCxnSpPr/>
          <p:nvPr/>
        </p:nvCxnSpPr>
        <p:spPr>
          <a:xfrm>
            <a:off x="6565392" y="3822192"/>
            <a:ext cx="0" cy="201168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12280" y="3858768"/>
            <a:ext cx="47548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BE5A"/>
                </a:solidFill>
                <a:latin typeface="Helvetica Neue"/>
              </a:rPr>
              <a:t>WHAT LIV ADDS ON TOP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12280" y="4462272"/>
            <a:ext cx="109728" cy="109728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TextBox 29"/>
          <p:cNvSpPr txBox="1"/>
          <p:nvPr/>
        </p:nvSpPr>
        <p:spPr>
          <a:xfrm>
            <a:off x="7040880" y="4343400"/>
            <a:ext cx="4572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EEFBF0"/>
                </a:solidFill>
                <a:latin typeface="Helvetica Neue"/>
              </a:rPr>
              <a:t>Pick a team = instant common ground.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12280" y="4828032"/>
            <a:ext cx="109728" cy="109728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7040880" y="4709160"/>
            <a:ext cx="4572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EEFBF0"/>
                </a:solidFill>
                <a:latin typeface="Helvetica Neue"/>
              </a:rPr>
              <a:t>Captain rivalries replace forced small talk.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12280" y="5193792"/>
            <a:ext cx="109728" cy="109728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33"/>
          <p:cNvSpPr txBox="1"/>
          <p:nvPr/>
        </p:nvSpPr>
        <p:spPr>
          <a:xfrm>
            <a:off x="7040880" y="5074920"/>
            <a:ext cx="4572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EEFBF0"/>
                </a:solidFill>
                <a:latin typeface="Helvetica Neue"/>
              </a:rPr>
              <a:t>Team standings to predict, joke, debate.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812280" y="5559552"/>
            <a:ext cx="109728" cy="109728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7040880" y="5440680"/>
            <a:ext cx="4572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EEFBF0"/>
                </a:solidFill>
                <a:latin typeface="Helvetica Neue"/>
              </a:rPr>
              <a:t>Group fandom &gt; solo spectatorship.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812280" y="5925312"/>
            <a:ext cx="109728" cy="109728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TextBox 37"/>
          <p:cNvSpPr txBox="1"/>
          <p:nvPr/>
        </p:nvSpPr>
        <p:spPr>
          <a:xfrm>
            <a:off x="7040880" y="5806440"/>
            <a:ext cx="4572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EEFBF0"/>
                </a:solidFill>
                <a:latin typeface="Helvetica Neue"/>
              </a:rPr>
              <a:t>13 ways to bond, not one.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8640" y="6263640"/>
            <a:ext cx="113385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AUDIENCE 02 UNLOCK — MODERN BUSINESS PROFESSIONALS, MAINLAND + HK.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GREATER CHINA LOCALIZATION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13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5800" b="1">
                <a:solidFill>
                  <a:srgbClr val="094C24"/>
                </a:solidFill>
                <a:latin typeface="Impact"/>
              </a:rPr>
              <a:t>TWO MARKETS.</a:t>
            </a:r>
          </a:p>
          <a:p>
            <a:pPr algn="l">
              <a:lnSpc>
                <a:spcPct val="98000"/>
              </a:lnSpc>
            </a:pPr>
            <a:r>
              <a:rPr sz="5800" b="1">
                <a:solidFill>
                  <a:srgbClr val="094C24"/>
                </a:solidFill>
                <a:latin typeface="Impact"/>
              </a:rPr>
              <a:t>ONE LEAGUE.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3566160"/>
            <a:ext cx="548640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0" name="Connector 9"/>
          <p:cNvCxnSpPr/>
          <p:nvPr/>
        </p:nvCxnSpPr>
        <p:spPr>
          <a:xfrm>
            <a:off x="713232" y="3730752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/>
          <p:nvPr/>
        </p:nvCxnSpPr>
        <p:spPr>
          <a:xfrm>
            <a:off x="713232" y="3730752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60120" y="3767328"/>
            <a:ext cx="5029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08A20"/>
                </a:solidFill>
                <a:latin typeface="Helvetica Neue"/>
              </a:rPr>
              <a:t>MAINLAND CHINA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0120" y="4251960"/>
            <a:ext cx="5029200" cy="20116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Language: Simplified Chinese, Mandarin-first</a:t>
            </a:r>
          </a:p>
          <a:p>
            <a:pPr algn="l">
              <a:lnSpc>
                <a:spcPct val="15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Tone: competitive, social, educational without jargon</a:t>
            </a:r>
          </a:p>
          <a:p>
            <a:pPr algn="l">
              <a:lnSpc>
                <a:spcPct val="15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Channels: WeChat, Channels, Douyin, RED, Weibo</a:t>
            </a:r>
          </a:p>
          <a:p>
            <a:pPr algn="l">
              <a:lnSpc>
                <a:spcPct val="15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Angle: team rivalry, star players, leaderboard</a:t>
            </a:r>
          </a:p>
          <a:p>
            <a:pPr algn="l">
              <a:lnSpc>
                <a:spcPct val="15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drama, lifestyle entry through RED/Douyin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00800" y="3566160"/>
            <a:ext cx="521208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5" name="Connector 14"/>
          <p:cNvCxnSpPr/>
          <p:nvPr/>
        </p:nvCxnSpPr>
        <p:spPr>
          <a:xfrm>
            <a:off x="6565392" y="3730752"/>
            <a:ext cx="201168" cy="0"/>
          </a:xfrm>
          <a:prstGeom prst="line">
            <a:avLst/>
          </a:prstGeom>
          <a:ln w="31750">
            <a:solidFill>
              <a:srgbClr val="E031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 15"/>
          <p:cNvCxnSpPr/>
          <p:nvPr/>
        </p:nvCxnSpPr>
        <p:spPr>
          <a:xfrm>
            <a:off x="6565392" y="3730752"/>
            <a:ext cx="0" cy="201168"/>
          </a:xfrm>
          <a:prstGeom prst="line">
            <a:avLst/>
          </a:prstGeom>
          <a:ln w="31750">
            <a:solidFill>
              <a:srgbClr val="E031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12280" y="3767328"/>
            <a:ext cx="47548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E0310E"/>
                </a:solidFill>
                <a:latin typeface="Helvetica Neue"/>
              </a:rPr>
              <a:t>HONG KONG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12280" y="4251960"/>
            <a:ext cx="4754880" cy="20116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Language: Traditional Chinese, Cantonese-first</a:t>
            </a:r>
          </a:p>
          <a:p>
            <a:pPr algn="l">
              <a:lnSpc>
                <a:spcPct val="15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Tone: local, proud, event-driven, culturally specific</a:t>
            </a:r>
          </a:p>
          <a:p>
            <a:pPr algn="l">
              <a:lnSpc>
                <a:spcPct val="15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Channels: WeChat, IG/FB/YT, cross-border content</a:t>
            </a:r>
          </a:p>
          <a:p>
            <a:pPr algn="l">
              <a:lnSpc>
                <a:spcPct val="15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Angle: LIV HK heritage, Fanling, Cantonese fan voice,</a:t>
            </a:r>
          </a:p>
          <a:p>
            <a:pPr algn="l">
              <a:lnSpc>
                <a:spcPct val="15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Greater Bay travel &amp; weekend energy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PLATFORM ECOSYSTEM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14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5800" b="1">
                <a:solidFill>
                  <a:srgbClr val="094C24"/>
                </a:solidFill>
                <a:latin typeface="Impact"/>
              </a:rPr>
              <a:t>WHERE LIV LIVES</a:t>
            </a:r>
          </a:p>
          <a:p>
            <a:pPr algn="l">
              <a:lnSpc>
                <a:spcPct val="98000"/>
              </a:lnSpc>
            </a:pPr>
            <a:r>
              <a:rPr sz="5800" b="1">
                <a:solidFill>
                  <a:srgbClr val="094C24"/>
                </a:solidFill>
                <a:latin typeface="Impact"/>
              </a:rPr>
              <a:t>IN CHINA.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3566160"/>
            <a:ext cx="2651760" cy="1280160"/>
          </a:xfrm>
          <a:prstGeom prst="rect">
            <a:avLst/>
          </a:prstGeom>
          <a:solidFill>
            <a:srgbClr val="094C24"/>
          </a:solidFill>
          <a:ln w="6350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0" name="Connector 9"/>
          <p:cNvCxnSpPr/>
          <p:nvPr/>
        </p:nvCxnSpPr>
        <p:spPr>
          <a:xfrm>
            <a:off x="713232" y="3730752"/>
            <a:ext cx="201168" cy="0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/>
          <p:nvPr/>
        </p:nvCxnSpPr>
        <p:spPr>
          <a:xfrm>
            <a:off x="713232" y="3730752"/>
            <a:ext cx="0" cy="201168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60120" y="3886200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EEFBF0"/>
                </a:solidFill>
                <a:latin typeface="Helvetica Neue"/>
              </a:rPr>
              <a:t>WeChat Mini Program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0120" y="4343400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BE5A"/>
                </a:solidFill>
                <a:latin typeface="Helvetica Neue"/>
              </a:rPr>
              <a:t>OFFICIAL CHINA HUB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83280" y="3566160"/>
            <a:ext cx="265176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5" name="Connector 14"/>
          <p:cNvCxnSpPr/>
          <p:nvPr/>
        </p:nvCxnSpPr>
        <p:spPr>
          <a:xfrm>
            <a:off x="3547872" y="3730752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 15"/>
          <p:cNvCxnSpPr/>
          <p:nvPr/>
        </p:nvCxnSpPr>
        <p:spPr>
          <a:xfrm>
            <a:off x="3547872" y="3730752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94760" y="3886200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142217"/>
                </a:solidFill>
                <a:latin typeface="Helvetica Neue"/>
              </a:rPr>
              <a:t>WeChat OA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94760" y="4343400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AUTHORITY &amp; LONG-FORM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17920" y="3566160"/>
            <a:ext cx="265176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0" name="Connector 19"/>
          <p:cNvCxnSpPr/>
          <p:nvPr/>
        </p:nvCxnSpPr>
        <p:spPr>
          <a:xfrm>
            <a:off x="6382512" y="3730752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or 20"/>
          <p:cNvCxnSpPr/>
          <p:nvPr/>
        </p:nvCxnSpPr>
        <p:spPr>
          <a:xfrm>
            <a:off x="6382512" y="3730752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29400" y="3886200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142217"/>
                </a:solidFill>
                <a:latin typeface="Helvetica Neue"/>
              </a:rPr>
              <a:t>WeChat Channels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29400" y="4343400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SHORT VIDEO, IN-WECHAT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052560" y="3566160"/>
            <a:ext cx="265176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5" name="Connector 24"/>
          <p:cNvCxnSpPr/>
          <p:nvPr/>
        </p:nvCxnSpPr>
        <p:spPr>
          <a:xfrm>
            <a:off x="9217152" y="3730752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or 25"/>
          <p:cNvCxnSpPr/>
          <p:nvPr/>
        </p:nvCxnSpPr>
        <p:spPr>
          <a:xfrm>
            <a:off x="9217152" y="3730752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464040" y="3886200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142217"/>
                </a:solidFill>
                <a:latin typeface="Helvetica Neue"/>
              </a:rPr>
              <a:t>Douyin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64040" y="4343400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AWARENESS, HIGHLIGHTS, DRAMA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48640" y="4864608"/>
            <a:ext cx="265176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30" name="Connector 29"/>
          <p:cNvCxnSpPr/>
          <p:nvPr/>
        </p:nvCxnSpPr>
        <p:spPr>
          <a:xfrm>
            <a:off x="713232" y="502920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 30"/>
          <p:cNvCxnSpPr/>
          <p:nvPr/>
        </p:nvCxnSpPr>
        <p:spPr>
          <a:xfrm>
            <a:off x="713232" y="502920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60120" y="5184648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142217"/>
                </a:solidFill>
                <a:latin typeface="Helvetica Neue"/>
              </a:rPr>
              <a:t>RED / Xiaohongshu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60120" y="5641848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LIFESTYLE &amp; SOCIAL PROOF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83280" y="4864608"/>
            <a:ext cx="265176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35" name="Connector 34"/>
          <p:cNvCxnSpPr/>
          <p:nvPr/>
        </p:nvCxnSpPr>
        <p:spPr>
          <a:xfrm>
            <a:off x="3547872" y="502920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or 35"/>
          <p:cNvCxnSpPr/>
          <p:nvPr/>
        </p:nvCxnSpPr>
        <p:spPr>
          <a:xfrm>
            <a:off x="3547872" y="502920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94760" y="5184648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142217"/>
                </a:solidFill>
                <a:latin typeface="Helvetica Neue"/>
              </a:rPr>
              <a:t>Weibo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94760" y="5641848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TRENDING MOMENTS, KOL AMP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217920" y="4864608"/>
            <a:ext cx="2651760" cy="1280160"/>
          </a:xfrm>
          <a:prstGeom prst="rect">
            <a:avLst/>
          </a:prstGeom>
          <a:solidFill>
            <a:srgbClr val="094C24"/>
          </a:solidFill>
          <a:ln w="6350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40" name="Connector 39"/>
          <p:cNvCxnSpPr/>
          <p:nvPr/>
        </p:nvCxnSpPr>
        <p:spPr>
          <a:xfrm>
            <a:off x="6382512" y="5029200"/>
            <a:ext cx="201168" cy="0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 40"/>
          <p:cNvCxnSpPr/>
          <p:nvPr/>
        </p:nvCxnSpPr>
        <p:spPr>
          <a:xfrm>
            <a:off x="6382512" y="5029200"/>
            <a:ext cx="0" cy="201168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629400" y="5184648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EEFBF0"/>
                </a:solidFill>
                <a:latin typeface="Helvetica Neue"/>
              </a:rPr>
              <a:t>Bilibili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29400" y="5641848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BE5A"/>
                </a:solidFill>
                <a:latin typeface="Helvetica Neue"/>
              </a:rPr>
              <a:t>SPORTS LONG-FORM, 二创 HOME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052560" y="4864608"/>
            <a:ext cx="2651760" cy="1280160"/>
          </a:xfrm>
          <a:prstGeom prst="rect">
            <a:avLst/>
          </a:prstGeom>
          <a:solidFill>
            <a:srgbClr val="094C24"/>
          </a:solidFill>
          <a:ln w="6350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45" name="Connector 44"/>
          <p:cNvCxnSpPr/>
          <p:nvPr/>
        </p:nvCxnSpPr>
        <p:spPr>
          <a:xfrm>
            <a:off x="9217152" y="5029200"/>
            <a:ext cx="201168" cy="0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 45"/>
          <p:cNvCxnSpPr/>
          <p:nvPr/>
        </p:nvCxnSpPr>
        <p:spPr>
          <a:xfrm>
            <a:off x="9217152" y="5029200"/>
            <a:ext cx="0" cy="201168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464040" y="5184648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EEFBF0"/>
                </a:solidFill>
                <a:latin typeface="Helvetica Neue"/>
              </a:rPr>
              <a:t>KOL / KOC network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464040" y="5641848"/>
            <a:ext cx="21945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BE5A"/>
                </a:solidFill>
                <a:latin typeface="Helvetica Neue"/>
              </a:rPr>
              <a:t>ALLEGIANCE MADE VISIBLE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8640" y="6263640"/>
            <a:ext cx="113385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+ KUAISHOU (T2/T3, JUNIOR GOLF FAMILIES)  ·  WECOM (B2B CRM, HOSPITALITY)  ·  IP COLLABS (王者 · 原神 · LPL)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WECHAT MINI PROGRAM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15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600" b="1">
                <a:solidFill>
                  <a:srgbClr val="094C24"/>
                </a:solidFill>
                <a:latin typeface="Impact"/>
              </a:rPr>
              <a:t>THE OFFICIAL CHINA</a:t>
            </a:r>
          </a:p>
          <a:p>
            <a:pPr algn="l">
              <a:lnSpc>
                <a:spcPct val="98000"/>
              </a:lnSpc>
            </a:pPr>
            <a:r>
              <a:rPr sz="4600" b="1">
                <a:solidFill>
                  <a:srgbClr val="094C24"/>
                </a:solidFill>
                <a:latin typeface="Impact"/>
              </a:rPr>
              <a:t>DIGITAL HOME OF LIV.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329184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142217"/>
                </a:solidFill>
                <a:latin typeface="Helvetica Neue"/>
              </a:rPr>
              <a:t>In China, official discovery happens inside platform ecosystems, not brand websites.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640" y="4114800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548640" y="4114800"/>
            <a:ext cx="91440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22960" y="4270248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Live leaderboard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43400" y="4114800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Rectangle 13"/>
          <p:cNvSpPr/>
          <p:nvPr/>
        </p:nvSpPr>
        <p:spPr>
          <a:xfrm>
            <a:off x="4343400" y="4114800"/>
            <a:ext cx="91440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4617720" y="4270248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Pick Your Team selector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38160" y="4114800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Rectangle 16"/>
          <p:cNvSpPr/>
          <p:nvPr/>
        </p:nvSpPr>
        <p:spPr>
          <a:xfrm>
            <a:off x="8138160" y="4114800"/>
            <a:ext cx="91440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8412480" y="4270248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Team hub (13 teams)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8640" y="4800600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Rectangle 19"/>
          <p:cNvSpPr/>
          <p:nvPr/>
        </p:nvSpPr>
        <p:spPr>
          <a:xfrm>
            <a:off x="548640" y="4800600"/>
            <a:ext cx="91440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822960" y="4956048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Player profiles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43400" y="4800600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Rectangle 22"/>
          <p:cNvSpPr/>
          <p:nvPr/>
        </p:nvSpPr>
        <p:spPr>
          <a:xfrm>
            <a:off x="4343400" y="4800600"/>
            <a:ext cx="91440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4617720" y="4956048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How LIV works — 101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38160" y="4800600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Rectangle 25"/>
          <p:cNvSpPr/>
          <p:nvPr/>
        </p:nvSpPr>
        <p:spPr>
          <a:xfrm>
            <a:off x="8138160" y="4800600"/>
            <a:ext cx="91440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8412480" y="4956048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Mainland hub (IS pathway)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8640" y="5486400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9" name="Rectangle 28"/>
          <p:cNvSpPr/>
          <p:nvPr/>
        </p:nvSpPr>
        <p:spPr>
          <a:xfrm>
            <a:off x="548640" y="5486400"/>
            <a:ext cx="91440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TextBox 29"/>
          <p:cNvSpPr txBox="1"/>
          <p:nvPr/>
        </p:nvSpPr>
        <p:spPr>
          <a:xfrm>
            <a:off x="822960" y="5641848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Hong Kong hub (LIV HK)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43400" y="5486400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Rectangle 31"/>
          <p:cNvSpPr/>
          <p:nvPr/>
        </p:nvSpPr>
        <p:spPr>
          <a:xfrm>
            <a:off x="4343400" y="5486400"/>
            <a:ext cx="91440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3" name="TextBox 32"/>
          <p:cNvSpPr txBox="1"/>
          <p:nvPr/>
        </p:nvSpPr>
        <p:spPr>
          <a:xfrm>
            <a:off x="4617720" y="5641848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Content feed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38160" y="5486400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5" name="Rectangle 34"/>
          <p:cNvSpPr/>
          <p:nvPr/>
        </p:nvSpPr>
        <p:spPr>
          <a:xfrm>
            <a:off x="8138160" y="5486400"/>
            <a:ext cx="91440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8412480" y="5641848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CRM &amp; event reminders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MINI PROGRAM USER JOURNEY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16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000" b="1">
                <a:solidFill>
                  <a:srgbClr val="094C24"/>
                </a:solidFill>
                <a:latin typeface="Impact"/>
              </a:rPr>
              <a:t>DISCOVERY TO FANDOM</a:t>
            </a:r>
          </a:p>
          <a:p>
            <a:pPr algn="l">
              <a:lnSpc>
                <a:spcPct val="98000"/>
              </a:lnSpc>
            </a:pPr>
            <a:r>
              <a:rPr sz="4000" b="1">
                <a:solidFill>
                  <a:srgbClr val="094C24"/>
                </a:solidFill>
                <a:latin typeface="Impact"/>
              </a:rPr>
              <a:t>IN FIVE STEPS.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3657600"/>
            <a:ext cx="2148840" cy="25603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0" name="Connector 9"/>
          <p:cNvCxnSpPr/>
          <p:nvPr/>
        </p:nvCxnSpPr>
        <p:spPr>
          <a:xfrm>
            <a:off x="685800" y="379476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/>
          <p:nvPr/>
        </p:nvCxnSpPr>
        <p:spPr>
          <a:xfrm>
            <a:off x="685800" y="379476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2960" y="3931920"/>
            <a:ext cx="1828800" cy="5486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3200" b="1">
                <a:solidFill>
                  <a:srgbClr val="008A20"/>
                </a:solidFill>
                <a:latin typeface="Impact"/>
              </a:rPr>
              <a:t>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" y="466344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DISCOVER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960" y="507492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Douyin / RED / Weibo content drives curiosity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8880" y="4709160"/>
            <a:ext cx="27432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000" b="0">
                <a:solidFill>
                  <a:srgbClr val="008A20"/>
                </a:solidFill>
                <a:latin typeface="Helvetica Neue"/>
              </a:rPr>
              <a:t>→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34640" y="3657600"/>
            <a:ext cx="2148840" cy="25603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7" name="Connector 16"/>
          <p:cNvCxnSpPr/>
          <p:nvPr/>
        </p:nvCxnSpPr>
        <p:spPr>
          <a:xfrm>
            <a:off x="2971800" y="379476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 17"/>
          <p:cNvCxnSpPr/>
          <p:nvPr/>
        </p:nvCxnSpPr>
        <p:spPr>
          <a:xfrm>
            <a:off x="2971800" y="379476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08960" y="3931920"/>
            <a:ext cx="1828800" cy="5486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3200" b="1">
                <a:solidFill>
                  <a:srgbClr val="008A20"/>
                </a:solidFill>
                <a:latin typeface="Impact"/>
              </a:rPr>
              <a:t>02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08960" y="466344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PICK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08960" y="507492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MP quiz → you're a [Team] fan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54880" y="4709160"/>
            <a:ext cx="27432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000" b="0">
                <a:solidFill>
                  <a:srgbClr val="008A20"/>
                </a:solidFill>
                <a:latin typeface="Helvetica Neue"/>
              </a:rPr>
              <a:t>→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20640" y="3657600"/>
            <a:ext cx="2148840" cy="25603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4" name="Connector 23"/>
          <p:cNvCxnSpPr/>
          <p:nvPr/>
        </p:nvCxnSpPr>
        <p:spPr>
          <a:xfrm>
            <a:off x="5257800" y="379476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or 24"/>
          <p:cNvCxnSpPr/>
          <p:nvPr/>
        </p:nvCxnSpPr>
        <p:spPr>
          <a:xfrm>
            <a:off x="5257800" y="379476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94960" y="3931920"/>
            <a:ext cx="1828800" cy="5486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3200" b="1">
                <a:solidFill>
                  <a:srgbClr val="008A20"/>
                </a:solidFill>
                <a:latin typeface="Impact"/>
              </a:rPr>
              <a:t>03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94960" y="466344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SHARE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94960" y="507492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Fan card to Moments, RED, WeChat groups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40880" y="4709160"/>
            <a:ext cx="27432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000" b="0">
                <a:solidFill>
                  <a:srgbClr val="008A20"/>
                </a:solidFill>
                <a:latin typeface="Helvetica Neue"/>
              </a:rPr>
              <a:t>→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06640" y="3657600"/>
            <a:ext cx="2148840" cy="25603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31" name="Connector 30"/>
          <p:cNvCxnSpPr/>
          <p:nvPr/>
        </p:nvCxnSpPr>
        <p:spPr>
          <a:xfrm>
            <a:off x="7543800" y="379476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or 31"/>
          <p:cNvCxnSpPr/>
          <p:nvPr/>
        </p:nvCxnSpPr>
        <p:spPr>
          <a:xfrm>
            <a:off x="7543800" y="379476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80960" y="3931920"/>
            <a:ext cx="1828800" cy="5486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3200" b="1">
                <a:solidFill>
                  <a:srgbClr val="008A20"/>
                </a:solidFill>
                <a:latin typeface="Impact"/>
              </a:rPr>
              <a:t>04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80960" y="466344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FOLLOW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80960" y="507492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Push: team news, leaderboard, match-day alerts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326880" y="4709160"/>
            <a:ext cx="27432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000" b="0">
                <a:solidFill>
                  <a:srgbClr val="008A20"/>
                </a:solidFill>
                <a:latin typeface="Helvetica Neue"/>
              </a:rPr>
              <a:t>→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692640" y="3657600"/>
            <a:ext cx="2148840" cy="25603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38" name="Connector 37"/>
          <p:cNvCxnSpPr/>
          <p:nvPr/>
        </p:nvCxnSpPr>
        <p:spPr>
          <a:xfrm>
            <a:off x="9829800" y="379476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or 38"/>
          <p:cNvCxnSpPr/>
          <p:nvPr/>
        </p:nvCxnSpPr>
        <p:spPr>
          <a:xfrm>
            <a:off x="9829800" y="379476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966960" y="3931920"/>
            <a:ext cx="1828800" cy="5486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3200" b="1">
                <a:solidFill>
                  <a:srgbClr val="008A20"/>
                </a:solidFill>
                <a:latin typeface="Impact"/>
              </a:rPr>
              <a:t>05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66960" y="466344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RETURN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966960" y="507492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Leaderboards + CRM event reminders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MINI PROGRAM  ·  UI MOCKUPS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17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50292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3600" b="1">
                <a:solidFill>
                  <a:srgbClr val="094C24"/>
                </a:solidFill>
                <a:latin typeface="Impact"/>
              </a:rPr>
              <a:t>WHAT THE</a:t>
            </a:r>
          </a:p>
          <a:p>
            <a:pPr algn="l">
              <a:lnSpc>
                <a:spcPct val="98000"/>
              </a:lnSpc>
            </a:pPr>
            <a:r>
              <a:rPr sz="3600" b="1">
                <a:solidFill>
                  <a:srgbClr val="094C24"/>
                </a:solidFill>
                <a:latin typeface="Impact"/>
              </a:rPr>
              <a:t>MINI PROGRAM</a:t>
            </a:r>
          </a:p>
          <a:p>
            <a:pPr algn="l">
              <a:lnSpc>
                <a:spcPct val="98000"/>
              </a:lnSpc>
            </a:pPr>
            <a:r>
              <a:rPr sz="3600" b="1">
                <a:solidFill>
                  <a:srgbClr val="094C24"/>
                </a:solidFill>
                <a:latin typeface="Impact"/>
              </a:rPr>
              <a:t>LOOKS LIKE.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58384" y="1517904"/>
            <a:ext cx="2203704" cy="3867912"/>
          </a:xfrm>
          <a:prstGeom prst="roundRect">
            <a:avLst/>
          </a:prstGeom>
          <a:solidFill>
            <a:srgbClr val="094C24"/>
          </a:solidFill>
          <a:ln w="9525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0" name="Picture 9" descr="mp_h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60" y="1554480"/>
            <a:ext cx="2130552" cy="37947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4960" y="5486400"/>
            <a:ext cx="2130552" cy="320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HOME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71816" y="1517904"/>
            <a:ext cx="2203704" cy="3867912"/>
          </a:xfrm>
          <a:prstGeom prst="roundRect">
            <a:avLst/>
          </a:prstGeom>
          <a:solidFill>
            <a:srgbClr val="094C24"/>
          </a:solidFill>
          <a:ln w="9525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3" name="Picture 12" descr="mp_qui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392" y="1554480"/>
            <a:ext cx="2130552" cy="3794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08392" y="5486400"/>
            <a:ext cx="2130552" cy="320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TEAM SELECTOR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85248" y="1517904"/>
            <a:ext cx="2203704" cy="3867912"/>
          </a:xfrm>
          <a:prstGeom prst="roundRect">
            <a:avLst/>
          </a:prstGeom>
          <a:solidFill>
            <a:srgbClr val="094C24"/>
          </a:solidFill>
          <a:ln w="9525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6" name="Picture 15" descr="mp_leaderbo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1824" y="1554480"/>
            <a:ext cx="2130552" cy="37947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21824" y="5486400"/>
            <a:ext cx="2130552" cy="320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LIVE LEADERBOARD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640" y="4023360"/>
            <a:ext cx="4389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8A20"/>
                </a:solidFill>
                <a:latin typeface="Helvetica Neue"/>
              </a:rPr>
              <a:t>THREE CORE FLOWS, DAY 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640" y="4434840"/>
            <a:ext cx="4389120" cy="18288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sz="1300" b="0">
                <a:solidFill>
                  <a:srgbClr val="142217"/>
                </a:solidFill>
                <a:latin typeface="Helvetica Neue"/>
              </a:rPr>
              <a:t>Team selection. Fan card creation. The</a:t>
            </a:r>
          </a:p>
          <a:p>
            <a:pPr algn="l">
              <a:lnSpc>
                <a:spcPct val="150000"/>
              </a:lnSpc>
            </a:pPr>
            <a:r>
              <a:rPr sz="1300" b="0">
                <a:solidFill>
                  <a:srgbClr val="142217"/>
                </a:solidFill>
                <a:latin typeface="Helvetica Neue"/>
              </a:rPr>
              <a:t>live team leaderboard. Built WeChat-first</a:t>
            </a:r>
          </a:p>
          <a:p>
            <a:pPr algn="l">
              <a:lnSpc>
                <a:spcPct val="150000"/>
              </a:lnSpc>
            </a:pPr>
            <a:r>
              <a:rPr sz="1300" b="0">
                <a:solidFill>
                  <a:srgbClr val="142217"/>
                </a:solidFill>
                <a:latin typeface="Helvetica Neue"/>
              </a:rPr>
              <a:t>for discovery, share, and weekly return.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8640" y="6263640"/>
            <a:ext cx="73152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DESIGN MOCKUPS — INDICATIVE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MINI PROGRAM  ·  DELIVERY &amp; GOVERNANCE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18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96012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8A20"/>
                </a:solidFill>
                <a:latin typeface="Helvetica Neue"/>
              </a:rPr>
              <a:t>MINI PROGRAM DELIVERY &amp; GOVERNANCE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37160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400" b="1">
                <a:solidFill>
                  <a:srgbClr val="094C24"/>
                </a:solidFill>
                <a:latin typeface="Impact"/>
              </a:rPr>
              <a:t>HOW WE SHIP THE OFFICIAL CHINA HUB.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640" y="2606040"/>
            <a:ext cx="36118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548640" y="2606040"/>
            <a:ext cx="91440" cy="178308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22960" y="2788920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8A20"/>
                </a:solidFill>
                <a:latin typeface="Helvetica Neue"/>
              </a:rPr>
              <a:t>ACCOUNT &amp; ENTITY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" y="3200400"/>
            <a:ext cx="3200400" cy="11887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WeChat Open Platform account.</a:t>
            </a:r>
          </a:p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LIV China entity or KRDS as operator under MSA.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43400" y="2606040"/>
            <a:ext cx="36118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4343400" y="2606040"/>
            <a:ext cx="91440" cy="178308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4617720" y="2788920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HOSTING (PIPL)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7720" y="3200400"/>
            <a:ext cx="3200400" cy="11887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Tencent Cloud Shanghai region.</a:t>
            </a:r>
          </a:p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PIPIA + privacy notice + consent.</a:t>
            </a:r>
          </a:p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Processor/controller roles + DPO.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38160" y="2606040"/>
            <a:ext cx="36118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8138160" y="2606040"/>
            <a:ext cx="91440" cy="178308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412480" y="2788920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8A20"/>
                </a:solidFill>
                <a:latin typeface="Helvetica Neue"/>
              </a:rPr>
              <a:t>WECHAT REVIEW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12480" y="3200400"/>
            <a:ext cx="3200400" cy="11887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Mini Program submission → 7–14 day review.</a:t>
            </a:r>
          </a:p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Staged rollout. Content category: sports.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8640" y="4526280"/>
            <a:ext cx="36118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Rectangle 22"/>
          <p:cNvSpPr/>
          <p:nvPr/>
        </p:nvSpPr>
        <p:spPr>
          <a:xfrm>
            <a:off x="548640" y="4526280"/>
            <a:ext cx="91440" cy="178308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822960" y="4709160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DATA FEED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2960" y="5120640"/>
            <a:ext cx="3200400" cy="11887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LIV scoring API → MP leaderboard.</a:t>
            </a:r>
          </a:p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Fallback static cache if upstream latency.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43400" y="4526280"/>
            <a:ext cx="36118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Rectangle 26"/>
          <p:cNvSpPr/>
          <p:nvPr/>
        </p:nvSpPr>
        <p:spPr>
          <a:xfrm>
            <a:off x="4343400" y="4526280"/>
            <a:ext cx="91440" cy="178308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TextBox 27"/>
          <p:cNvSpPr txBox="1"/>
          <p:nvPr/>
        </p:nvSpPr>
        <p:spPr>
          <a:xfrm>
            <a:off x="4617720" y="4709160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E0310E"/>
                </a:solidFill>
                <a:latin typeface="Helvetica Neue"/>
              </a:rPr>
              <a:t>MODERATION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17720" y="5120640"/>
            <a:ext cx="3200400" cy="11887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24/7 comment moderation during event weeks.</a:t>
            </a:r>
          </a:p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Auto + human review. Crisis escalation SLA.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38160" y="4526280"/>
            <a:ext cx="36118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1" name="Rectangle 30"/>
          <p:cNvSpPr/>
          <p:nvPr/>
        </p:nvSpPr>
        <p:spPr>
          <a:xfrm>
            <a:off x="8138160" y="4526280"/>
            <a:ext cx="91440" cy="178308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8412480" y="4709160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E0310E"/>
                </a:solidFill>
                <a:latin typeface="Helvetica Neue"/>
              </a:rPr>
              <a:t>RIGHTS &amp; APPROVALS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12480" y="5120640"/>
            <a:ext cx="3200400" cy="11887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Team marks, player likeness, music licensing.</a:t>
            </a:r>
          </a:p>
          <a:p>
            <a:pPr algn="l">
              <a:lnSpc>
                <a:spcPct val="14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Sponsor + HSBC approvals for HK content.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8640" y="6263640"/>
            <a:ext cx="113385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KRDS RUNS DELIVERY END-TO-END  ·  SENIOR TECH LEAD ASSIGNED FROM DAY ONE.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CREATIVE ARTIFACTS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19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400" b="1">
                <a:solidFill>
                  <a:srgbClr val="094C24"/>
                </a:solidFill>
                <a:latin typeface="Impact"/>
              </a:rPr>
              <a:t>WHAT FANS SHARE OUT.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874519"/>
            <a:ext cx="10972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142217"/>
                </a:solidFill>
                <a:latin typeface="Helvetica Neue"/>
              </a:rPr>
              <a:t>Identity, atmosphere, lifestyle, trending — one campaign, every platform.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8516" y="2670048"/>
            <a:ext cx="2870962" cy="3502152"/>
          </a:xfrm>
          <a:prstGeom prst="rect">
            <a:avLst/>
          </a:prstGeom>
          <a:solidFill>
            <a:srgbClr val="D0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ounded Rectangle 10"/>
          <p:cNvSpPr/>
          <p:nvPr/>
        </p:nvSpPr>
        <p:spPr>
          <a:xfrm>
            <a:off x="442796" y="2606040"/>
            <a:ext cx="2870962" cy="3502152"/>
          </a:xfrm>
          <a:prstGeom prst="round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2" name="Picture 11" descr="fan_c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12" y="2734056"/>
            <a:ext cx="2614930" cy="3246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796" y="6272784"/>
            <a:ext cx="2870962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FAN CARD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2086" y="2670048"/>
            <a:ext cx="2067819" cy="3502152"/>
          </a:xfrm>
          <a:prstGeom prst="rect">
            <a:avLst/>
          </a:prstGeom>
          <a:solidFill>
            <a:srgbClr val="D0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ounded Rectangle 14"/>
          <p:cNvSpPr/>
          <p:nvPr/>
        </p:nvSpPr>
        <p:spPr>
          <a:xfrm>
            <a:off x="3606366" y="2606040"/>
            <a:ext cx="2067819" cy="3502152"/>
          </a:xfrm>
          <a:prstGeom prst="round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6" name="Picture 15" descr="douy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382" y="2734056"/>
            <a:ext cx="1811787" cy="3246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6366" y="6272784"/>
            <a:ext cx="2067819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DOUYIN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12513" y="2670048"/>
            <a:ext cx="2679801" cy="3502152"/>
          </a:xfrm>
          <a:prstGeom prst="rect">
            <a:avLst/>
          </a:prstGeom>
          <a:solidFill>
            <a:srgbClr val="D0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ounded Rectangle 18"/>
          <p:cNvSpPr/>
          <p:nvPr/>
        </p:nvSpPr>
        <p:spPr>
          <a:xfrm>
            <a:off x="5966793" y="2606040"/>
            <a:ext cx="2679801" cy="3502152"/>
          </a:xfrm>
          <a:prstGeom prst="round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0" name="Picture 19" descr="r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809" y="2734056"/>
            <a:ext cx="2423769" cy="32461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66793" y="6272784"/>
            <a:ext cx="2679801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RED / 小红书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84922" y="2670048"/>
            <a:ext cx="2870962" cy="3502152"/>
          </a:xfrm>
          <a:prstGeom prst="rect">
            <a:avLst/>
          </a:prstGeom>
          <a:solidFill>
            <a:srgbClr val="D0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Rounded Rectangle 22"/>
          <p:cNvSpPr/>
          <p:nvPr/>
        </p:nvSpPr>
        <p:spPr>
          <a:xfrm>
            <a:off x="8939202" y="2606040"/>
            <a:ext cx="2870962" cy="3502152"/>
          </a:xfrm>
          <a:prstGeom prst="round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4" name="Picture 23" descr="weib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218" y="2734056"/>
            <a:ext cx="2614930" cy="32461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939202" y="6272784"/>
            <a:ext cx="2870962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WEIBO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8640" y="6263640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CREATIVE MOCKUPS — INDICATIVE. PRODUCTION ASSETS BUILT IN WORKSHOP.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EXECUTIVE ANSWER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02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59685C"/>
                </a:solidFill>
                <a:latin typeface="Helvetica Neue"/>
              </a:rPr>
              <a:t>IN ONE SENTENCE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554480"/>
            <a:ext cx="11155680" cy="3200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4800" b="1">
                <a:solidFill>
                  <a:srgbClr val="094C24"/>
                </a:solidFill>
                <a:latin typeface="Impact"/>
              </a:rPr>
              <a:t>LAUNCH LIV IN CHINA NOT AS A GOLF EVENT —</a:t>
            </a:r>
          </a:p>
          <a:p>
            <a:pPr algn="l">
              <a:lnSpc>
                <a:spcPct val="105000"/>
              </a:lnSpc>
            </a:pPr>
            <a:r>
              <a:rPr sz="4800" b="1">
                <a:solidFill>
                  <a:srgbClr val="094C24"/>
                </a:solidFill>
                <a:latin typeface="Impact"/>
              </a:rPr>
              <a:t>BUT AS GOLF'S FIRST TEAM-FIGHT LEAGUE.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" y="4206240"/>
            <a:ext cx="10972800" cy="5486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500" b="0">
                <a:solidFill>
                  <a:srgbClr val="142217"/>
                </a:solidFill>
                <a:latin typeface="Helvetica Neue"/>
              </a:rPr>
              <a:t>A Greater China operating system that turns 13 teams, captains and</a:t>
            </a:r>
          </a:p>
          <a:p>
            <a:pPr algn="l">
              <a:lnSpc>
                <a:spcPct val="140000"/>
              </a:lnSpc>
            </a:pPr>
            <a:r>
              <a:rPr sz="1500" b="0">
                <a:solidFill>
                  <a:srgbClr val="142217"/>
                </a:solidFill>
                <a:latin typeface="Helvetica Neue"/>
              </a:rPr>
              <a:t>rivalries into the entry point Chinese audiences can pick, follow and rally behind.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640" y="5303520"/>
            <a:ext cx="3611880" cy="9144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>
            <a:off x="685800" y="544068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>
            <a:off x="685800" y="544068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60120" y="5468112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PLATFORM IDEA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0120" y="5760720"/>
            <a:ext cx="310896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Golf It Out / 一杆见真章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43400" y="5303520"/>
            <a:ext cx="3611880" cy="9144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7" name="Connector 16"/>
          <p:cNvCxnSpPr/>
          <p:nvPr/>
        </p:nvCxnSpPr>
        <p:spPr>
          <a:xfrm>
            <a:off x="4480560" y="544068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 17"/>
          <p:cNvCxnSpPr/>
          <p:nvPr/>
        </p:nvCxnSpPr>
        <p:spPr>
          <a:xfrm>
            <a:off x="4480560" y="544068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54880" y="5468112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DIGITAL HOME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4880" y="5760720"/>
            <a:ext cx="310896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WeChat Mini Program as official China hub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38160" y="5303520"/>
            <a:ext cx="3611880" cy="9144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2" name="Connector 21"/>
          <p:cNvCxnSpPr/>
          <p:nvPr/>
        </p:nvCxnSpPr>
        <p:spPr>
          <a:xfrm>
            <a:off x="8275320" y="544068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 22"/>
          <p:cNvCxnSpPr/>
          <p:nvPr/>
        </p:nvCxnSpPr>
        <p:spPr>
          <a:xfrm>
            <a:off x="8275320" y="544068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49640" y="5468112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ENGINE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49640" y="5760720"/>
            <a:ext cx="310896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Two campaigns × always-on team league content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ANNUAL LAUNCH CALENDAR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20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000" b="1">
                <a:solidFill>
                  <a:srgbClr val="094C24"/>
                </a:solidFill>
                <a:latin typeface="Impact"/>
              </a:rPr>
              <a:t>12 MONTHS.</a:t>
            </a:r>
          </a:p>
          <a:p>
            <a:pPr algn="l">
              <a:lnSpc>
                <a:spcPct val="98000"/>
              </a:lnSpc>
            </a:pPr>
            <a:r>
              <a:rPr sz="4000" b="1">
                <a:solidFill>
                  <a:srgbClr val="094C24"/>
                </a:solidFill>
                <a:latin typeface="Impact"/>
              </a:rPr>
              <a:t>6 PHASES.</a:t>
            </a:r>
          </a:p>
          <a:p>
            <a:pPr algn="l">
              <a:lnSpc>
                <a:spcPct val="98000"/>
              </a:lnSpc>
            </a:pPr>
            <a:r>
              <a:rPr sz="4000" b="1">
                <a:solidFill>
                  <a:srgbClr val="094C24"/>
                </a:solidFill>
                <a:latin typeface="Impact"/>
              </a:rPr>
              <a:t>2 PEAKS.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3566160"/>
            <a:ext cx="178308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0" name="Connector 9"/>
          <p:cNvCxnSpPr/>
          <p:nvPr/>
        </p:nvCxnSpPr>
        <p:spPr>
          <a:xfrm>
            <a:off x="685800" y="370332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/>
          <p:nvPr/>
        </p:nvCxnSpPr>
        <p:spPr>
          <a:xfrm>
            <a:off x="685800" y="370332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7240" y="3840480"/>
            <a:ext cx="14630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PHASE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40" y="4251960"/>
            <a:ext cx="15544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142217"/>
                </a:solidFill>
                <a:latin typeface="Helvetica Neue"/>
              </a:rPr>
              <a:t>JUN-AUG '26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" y="4754880"/>
            <a:ext cx="1554480" cy="1463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200" b="1">
                <a:solidFill>
                  <a:srgbClr val="142217"/>
                </a:solidFill>
                <a:latin typeface="Helvetica Neue"/>
              </a:rPr>
              <a:t>Foundation</a:t>
            </a:r>
          </a:p>
          <a:p>
            <a:pPr algn="l">
              <a:lnSpc>
                <a:spcPct val="130000"/>
              </a:lnSpc>
            </a:pPr>
            <a:r>
              <a:rPr sz="1200" b="1">
                <a:solidFill>
                  <a:srgbClr val="142217"/>
                </a:solidFill>
                <a:latin typeface="Helvetica Neue"/>
              </a:rPr>
              <a:t>Channels + MP build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68880" y="3566160"/>
            <a:ext cx="178308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6" name="Connector 15"/>
          <p:cNvCxnSpPr/>
          <p:nvPr/>
        </p:nvCxnSpPr>
        <p:spPr>
          <a:xfrm>
            <a:off x="2606040" y="370332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 16"/>
          <p:cNvCxnSpPr/>
          <p:nvPr/>
        </p:nvCxnSpPr>
        <p:spPr>
          <a:xfrm>
            <a:off x="2606040" y="370332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97480" y="3840480"/>
            <a:ext cx="14630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PHASE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7480" y="4251960"/>
            <a:ext cx="15544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142217"/>
                </a:solidFill>
                <a:latin typeface="Helvetica Neue"/>
              </a:rPr>
              <a:t>SEP-OCT '26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97480" y="4754880"/>
            <a:ext cx="1554480" cy="1463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200" b="1">
                <a:solidFill>
                  <a:srgbClr val="142217"/>
                </a:solidFill>
                <a:latin typeface="Helvetica Neue"/>
              </a:rPr>
              <a:t>Team education</a:t>
            </a:r>
          </a:p>
          <a:p>
            <a:pPr algn="l">
              <a:lnSpc>
                <a:spcPct val="130000"/>
              </a:lnSpc>
            </a:pPr>
            <a:r>
              <a:rPr sz="1200" b="1">
                <a:solidFill>
                  <a:srgbClr val="142217"/>
                </a:solidFill>
                <a:latin typeface="Helvetica Neue"/>
              </a:rPr>
              <a:t>Warm up audiences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89120" y="3566160"/>
            <a:ext cx="1783080" cy="2743200"/>
          </a:xfrm>
          <a:prstGeom prst="rect">
            <a:avLst/>
          </a:prstGeom>
          <a:solidFill>
            <a:srgbClr val="094C24"/>
          </a:solidFill>
          <a:ln w="6350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2" name="Connector 21"/>
          <p:cNvCxnSpPr/>
          <p:nvPr/>
        </p:nvCxnSpPr>
        <p:spPr>
          <a:xfrm>
            <a:off x="4526280" y="3703320"/>
            <a:ext cx="201168" cy="0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 22"/>
          <p:cNvCxnSpPr/>
          <p:nvPr/>
        </p:nvCxnSpPr>
        <p:spPr>
          <a:xfrm>
            <a:off x="4526280" y="3703320"/>
            <a:ext cx="0" cy="201168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17720" y="3840480"/>
            <a:ext cx="14630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BE5A"/>
                </a:solidFill>
                <a:latin typeface="Helvetica Neue"/>
              </a:rPr>
              <a:t>PHASE 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17720" y="4251960"/>
            <a:ext cx="15544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NOV '26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17720" y="4754880"/>
            <a:ext cx="1554480" cy="1463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200" b="1">
                <a:solidFill>
                  <a:srgbClr val="EEFBF0"/>
                </a:solidFill>
                <a:latin typeface="Helvetica Neue"/>
              </a:rPr>
              <a:t>MAINLAND PEAK</a:t>
            </a:r>
          </a:p>
          <a:p>
            <a:pPr algn="l">
              <a:lnSpc>
                <a:spcPct val="130000"/>
              </a:lnSpc>
            </a:pPr>
            <a:r>
              <a:rPr sz="1200" b="1">
                <a:solidFill>
                  <a:srgbClr val="EEFBF0"/>
                </a:solidFill>
                <a:latin typeface="Helvetica Neue"/>
              </a:rPr>
              <a:t>IS China pathway + Pick Your Team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09360" y="3566160"/>
            <a:ext cx="178308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8" name="Connector 27"/>
          <p:cNvCxnSpPr/>
          <p:nvPr/>
        </p:nvCxnSpPr>
        <p:spPr>
          <a:xfrm>
            <a:off x="6446520" y="370332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 28"/>
          <p:cNvCxnSpPr/>
          <p:nvPr/>
        </p:nvCxnSpPr>
        <p:spPr>
          <a:xfrm>
            <a:off x="6446520" y="370332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37960" y="3840480"/>
            <a:ext cx="14630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PHASE 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37960" y="4251960"/>
            <a:ext cx="15544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142217"/>
                </a:solidFill>
                <a:latin typeface="Helvetica Neue"/>
              </a:rPr>
              <a:t>DEC-JAN '27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37960" y="4754880"/>
            <a:ext cx="1554480" cy="1463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200" b="1">
                <a:solidFill>
                  <a:srgbClr val="142217"/>
                </a:solidFill>
                <a:latin typeface="Helvetica Neue"/>
              </a:rPr>
              <a:t>Community nurture</a:t>
            </a:r>
          </a:p>
          <a:p>
            <a:pPr algn="l">
              <a:lnSpc>
                <a:spcPct val="130000"/>
              </a:lnSpc>
            </a:pPr>
            <a:r>
              <a:rPr sz="1200" b="1">
                <a:solidFill>
                  <a:srgbClr val="142217"/>
                </a:solidFill>
                <a:latin typeface="Helvetica Neue"/>
              </a:rPr>
              <a:t>Leaderboard + recap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229600" y="3566160"/>
            <a:ext cx="1783080" cy="2743200"/>
          </a:xfrm>
          <a:prstGeom prst="rect">
            <a:avLst/>
          </a:prstGeom>
          <a:solidFill>
            <a:srgbClr val="094C24"/>
          </a:solidFill>
          <a:ln w="6350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34" name="Connector 33"/>
          <p:cNvCxnSpPr/>
          <p:nvPr/>
        </p:nvCxnSpPr>
        <p:spPr>
          <a:xfrm>
            <a:off x="8366760" y="3703320"/>
            <a:ext cx="201168" cy="0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or 34"/>
          <p:cNvCxnSpPr/>
          <p:nvPr/>
        </p:nvCxnSpPr>
        <p:spPr>
          <a:xfrm>
            <a:off x="8366760" y="3703320"/>
            <a:ext cx="0" cy="201168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458200" y="3840480"/>
            <a:ext cx="14630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BE5A"/>
                </a:solidFill>
                <a:latin typeface="Helvetica Neue"/>
              </a:rPr>
              <a:t>PHASE 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58200" y="4251960"/>
            <a:ext cx="15544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FEB '27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58200" y="4754880"/>
            <a:ext cx="1554480" cy="1463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200" b="1">
                <a:solidFill>
                  <a:srgbClr val="EEFBF0"/>
                </a:solidFill>
                <a:latin typeface="Helvetica Neue"/>
              </a:rPr>
              <a:t>HK PEAK</a:t>
            </a:r>
          </a:p>
          <a:p>
            <a:pPr algn="l">
              <a:lnSpc>
                <a:spcPct val="130000"/>
              </a:lnSpc>
            </a:pPr>
            <a:r>
              <a:rPr sz="1200" b="1">
                <a:solidFill>
                  <a:srgbClr val="EEFBF0"/>
                </a:solidFill>
                <a:latin typeface="Helvetica Neue"/>
              </a:rPr>
              <a:t>LIV HK Feb 18-21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149840" y="3566160"/>
            <a:ext cx="178308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40" name="Connector 39"/>
          <p:cNvCxnSpPr/>
          <p:nvPr/>
        </p:nvCxnSpPr>
        <p:spPr>
          <a:xfrm>
            <a:off x="10287000" y="370332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 40"/>
          <p:cNvCxnSpPr/>
          <p:nvPr/>
        </p:nvCxnSpPr>
        <p:spPr>
          <a:xfrm>
            <a:off x="10287000" y="370332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378440" y="3840480"/>
            <a:ext cx="14630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PHASE 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378440" y="4251960"/>
            <a:ext cx="15544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142217"/>
                </a:solidFill>
                <a:latin typeface="Helvetica Neue"/>
              </a:rPr>
              <a:t>MAR-MAY '27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78440" y="4754880"/>
            <a:ext cx="1554480" cy="1463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200" b="1">
                <a:solidFill>
                  <a:srgbClr val="142217"/>
                </a:solidFill>
                <a:latin typeface="Helvetica Neue"/>
              </a:rPr>
              <a:t>Always-on league</a:t>
            </a:r>
          </a:p>
          <a:p>
            <a:pPr algn="l">
              <a:lnSpc>
                <a:spcPct val="130000"/>
              </a:lnSpc>
            </a:pPr>
            <a:r>
              <a:rPr sz="1200" b="1">
                <a:solidFill>
                  <a:srgbClr val="142217"/>
                </a:solidFill>
                <a:latin typeface="Helvetica Neue"/>
              </a:rPr>
              <a:t>Retention + next cycle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CAMPAIGN 1  ·  MAINLAND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21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960120"/>
            <a:ext cx="10972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8A20"/>
                </a:solidFill>
                <a:latin typeface="Helvetica Neue"/>
              </a:rPr>
              <a:t>CAMPAIGN ONE  ·  MAINLAND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32588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5800" b="1">
                <a:solidFill>
                  <a:srgbClr val="094C24"/>
                </a:solidFill>
                <a:latin typeface="Impact"/>
              </a:rPr>
              <a:t>PICK YOUR TEAM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" y="224028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200" b="1">
                <a:solidFill>
                  <a:srgbClr val="008A20"/>
                </a:solidFill>
                <a:latin typeface="PingFang SC"/>
              </a:rPr>
              <a:t>选你的队，见真章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" y="301752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500" b="0">
                <a:solidFill>
                  <a:srgbClr val="142217"/>
                </a:solidFill>
                <a:latin typeface="Helvetica Neue"/>
              </a:rPr>
              <a:t>“Before you understand every rule — whose side are you on?”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" y="3657600"/>
            <a:ext cx="3657600" cy="26060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3" name="Connector 12"/>
          <p:cNvCxnSpPr/>
          <p:nvPr/>
        </p:nvCxnSpPr>
        <p:spPr>
          <a:xfrm>
            <a:off x="713232" y="379476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>
            <a:off x="713232" y="379476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68680" y="3840480"/>
            <a:ext cx="32918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MECHANISM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8680" y="4352544"/>
            <a:ext cx="91440" cy="914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1051560" y="4251960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MP team selector quiz (6 Qs).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680" y="4663440"/>
            <a:ext cx="91440" cy="914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1051560" y="4562856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Personality → recommended team.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68680" y="4974336"/>
            <a:ext cx="91440" cy="914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1051560" y="4873752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Generates shareable fan card.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8680" y="5285232"/>
            <a:ext cx="91440" cy="914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1051560" y="5184648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Public KOL team declarations.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68680" y="5596128"/>
            <a:ext cx="91440" cy="914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24"/>
          <p:cNvSpPr txBox="1"/>
          <p:nvPr/>
        </p:nvSpPr>
        <p:spPr>
          <a:xfrm>
            <a:off x="1051560" y="5495544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City-level voting leaderboard.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8680" y="5907024"/>
            <a:ext cx="91440" cy="914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1051560" y="5806440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约战: KOL/city/brand 约战 board (weekly winner = live stunt hole).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343400" y="3657600"/>
            <a:ext cx="3657600" cy="2606040"/>
          </a:xfrm>
          <a:prstGeom prst="rect">
            <a:avLst/>
          </a:prstGeom>
          <a:solidFill>
            <a:srgbClr val="094C24"/>
          </a:solidFill>
          <a:ln w="6350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9" name="Connector 28"/>
          <p:cNvCxnSpPr/>
          <p:nvPr/>
        </p:nvCxnSpPr>
        <p:spPr>
          <a:xfrm>
            <a:off x="4507992" y="3794760"/>
            <a:ext cx="201168" cy="0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or 29"/>
          <p:cNvCxnSpPr/>
          <p:nvPr/>
        </p:nvCxnSpPr>
        <p:spPr>
          <a:xfrm>
            <a:off x="4507992" y="3794760"/>
            <a:ext cx="0" cy="201168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663440" y="3840480"/>
            <a:ext cx="32918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BE5A"/>
                </a:solidFill>
                <a:latin typeface="Helvetica Neue"/>
              </a:rPr>
              <a:t>CRM JOURNEY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63440" y="4352544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3" name="TextBox 32"/>
          <p:cNvSpPr txBox="1"/>
          <p:nvPr/>
        </p:nvSpPr>
        <p:spPr>
          <a:xfrm>
            <a:off x="4846320" y="4251960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D0  Quiz → assigned team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63440" y="4663440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5" name="TextBox 34"/>
          <p:cNvSpPr txBox="1"/>
          <p:nvPr/>
        </p:nvSpPr>
        <p:spPr>
          <a:xfrm>
            <a:off x="4846320" y="4562856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D1  Welcome series + captain intro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663440" y="4974336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7" name="TextBox 36"/>
          <p:cNvSpPr txBox="1"/>
          <p:nvPr/>
        </p:nvSpPr>
        <p:spPr>
          <a:xfrm>
            <a:off x="4846320" y="4873752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D3  Team poster unlock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63440" y="5285232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9" name="TextBox 38"/>
          <p:cNvSpPr txBox="1"/>
          <p:nvPr/>
        </p:nvSpPr>
        <p:spPr>
          <a:xfrm>
            <a:off x="4846320" y="5184648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W1  Standings preview push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63440" y="5596128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1" name="TextBox 40"/>
          <p:cNvSpPr txBox="1"/>
          <p:nvPr/>
        </p:nvSpPr>
        <p:spPr>
          <a:xfrm>
            <a:off x="4846320" y="5495544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Event-week  Live leaderboard pings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663440" y="5907024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3" name="TextBox 42"/>
          <p:cNvSpPr txBox="1"/>
          <p:nvPr/>
        </p:nvSpPr>
        <p:spPr>
          <a:xfrm>
            <a:off x="4846320" y="5806440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Post-event  Recap + next match-day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138160" y="3657600"/>
            <a:ext cx="3520440" cy="26060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45" name="Connector 44"/>
          <p:cNvCxnSpPr/>
          <p:nvPr/>
        </p:nvCxnSpPr>
        <p:spPr>
          <a:xfrm>
            <a:off x="8302752" y="3794760"/>
            <a:ext cx="201168" cy="0"/>
          </a:xfrm>
          <a:prstGeom prst="line">
            <a:avLst/>
          </a:prstGeom>
          <a:ln w="31750">
            <a:solidFill>
              <a:srgbClr val="E031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 45"/>
          <p:cNvCxnSpPr/>
          <p:nvPr/>
        </p:nvCxnSpPr>
        <p:spPr>
          <a:xfrm>
            <a:off x="8302752" y="3794760"/>
            <a:ext cx="0" cy="201168"/>
          </a:xfrm>
          <a:prstGeom prst="line">
            <a:avLst/>
          </a:prstGeom>
          <a:ln w="31750">
            <a:solidFill>
              <a:srgbClr val="E031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458200" y="3840480"/>
            <a:ext cx="31089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0310E"/>
                </a:solidFill>
                <a:latin typeface="Helvetica Neue"/>
              </a:rPr>
              <a:t>CONTENT + KOL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458200" y="4352544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9" name="TextBox 48"/>
          <p:cNvSpPr txBox="1"/>
          <p:nvPr/>
        </p:nvSpPr>
        <p:spPr>
          <a:xfrm>
            <a:off x="8641080" y="4251960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“13 teams. One side.”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458200" y="4663440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1" name="TextBox 50"/>
          <p:cNvSpPr txBox="1"/>
          <p:nvPr/>
        </p:nvSpPr>
        <p:spPr>
          <a:xfrm>
            <a:off x="8641080" y="4562856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“上海，你站哪队？ / Shanghai — which side?”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458200" y="4974336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3" name="TextBox 52"/>
          <p:cNvSpPr txBox="1"/>
          <p:nvPr/>
        </p:nvSpPr>
        <p:spPr>
          <a:xfrm>
            <a:off x="8641080" y="4873752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“Captain vs captain — pick a side.”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458200" y="5285232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5" name="TextBox 54"/>
          <p:cNvSpPr txBox="1"/>
          <p:nvPr/>
        </p:nvSpPr>
        <p:spPr>
          <a:xfrm>
            <a:off x="8641080" y="5184648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Top 2 celeb + 10 mid + 40 KOC.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458200" y="5596128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7" name="TextBox 56"/>
          <p:cNvSpPr txBox="1"/>
          <p:nvPr/>
        </p:nvSpPr>
        <p:spPr>
          <a:xfrm>
            <a:off x="8641080" y="5495544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Estimated talent: RMB 1.2–2.0M.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458200" y="5907024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9" name="TextBox 58"/>
          <p:cNvSpPr txBox="1"/>
          <p:nvPr/>
        </p:nvSpPr>
        <p:spPr>
          <a:xfrm>
            <a:off x="8641080" y="5806440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Hashtag #LIV站队 — Weibo trending.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48640" y="6263640"/>
            <a:ext cx="113385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TIMING — AROUND INT'L SERIES CHINA (NOV 5–8, 2026)  ·  KPI — MP REG, FAN CARDS SHARED, TEAM VOTING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CAMPAIGN 2  ·  HONG KONG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22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960120"/>
            <a:ext cx="10972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E0310E"/>
                </a:solidFill>
                <a:latin typeface="Helvetica Neue"/>
              </a:rPr>
              <a:t>CAMPAIGN TWO  ·  HONG KONG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32588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400" b="1">
                <a:solidFill>
                  <a:srgbClr val="094C24"/>
                </a:solidFill>
                <a:latin typeface="Impact"/>
              </a:rPr>
              <a:t>GOLF IT OUT HONG KONG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" y="224028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800" b="1">
                <a:solidFill>
                  <a:srgbClr val="E0310E"/>
                </a:solidFill>
                <a:latin typeface="PingFang TC"/>
              </a:rPr>
              <a:t>一桿見真章 · 香港開波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" y="301752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500" b="0">
                <a:solidFill>
                  <a:srgbClr val="142217"/>
                </a:solidFill>
                <a:latin typeface="Helvetica Neue"/>
              </a:rPr>
              <a:t>“When LIV returns to Fanling Feb 18–21, 2027 — which team will prove itself?”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" y="3657600"/>
            <a:ext cx="3657600" cy="26060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3" name="Connector 12"/>
          <p:cNvCxnSpPr/>
          <p:nvPr/>
        </p:nvCxnSpPr>
        <p:spPr>
          <a:xfrm>
            <a:off x="713232" y="3794760"/>
            <a:ext cx="201168" cy="0"/>
          </a:xfrm>
          <a:prstGeom prst="line">
            <a:avLst/>
          </a:prstGeom>
          <a:ln w="31750">
            <a:solidFill>
              <a:srgbClr val="E031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>
            <a:off x="713232" y="3794760"/>
            <a:ext cx="0" cy="201168"/>
          </a:xfrm>
          <a:prstGeom prst="line">
            <a:avLst/>
          </a:prstGeom>
          <a:ln w="31750">
            <a:solidFill>
              <a:srgbClr val="E031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68680" y="3840480"/>
            <a:ext cx="32918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0310E"/>
                </a:solidFill>
                <a:latin typeface="Helvetica Neue"/>
              </a:rPr>
              <a:t>MECHANISM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8680" y="4352544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1051560" y="4251960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Traditional Chinese + Cantonese.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680" y="4663440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1051560" y="4562856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Fanling course knowledge series.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68680" y="4974336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1051560" y="4873752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7-day Hong Kong Battle Week.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8680" y="5285232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1051560" y="5184648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Local food/style/music KOLs.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68680" y="5596128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24"/>
          <p:cNvSpPr txBox="1"/>
          <p:nvPr/>
        </p:nvSpPr>
        <p:spPr>
          <a:xfrm>
            <a:off x="1051560" y="5495544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MP Hong Kong Hub: standings.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8680" y="5907024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1051560" y="5806440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Mainland fans follow as climax.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343400" y="3657600"/>
            <a:ext cx="3657600" cy="2606040"/>
          </a:xfrm>
          <a:prstGeom prst="rect">
            <a:avLst/>
          </a:prstGeom>
          <a:solidFill>
            <a:srgbClr val="094C24"/>
          </a:solidFill>
          <a:ln w="6350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9" name="Connector 28"/>
          <p:cNvCxnSpPr/>
          <p:nvPr/>
        </p:nvCxnSpPr>
        <p:spPr>
          <a:xfrm>
            <a:off x="4507992" y="3794760"/>
            <a:ext cx="201168" cy="0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or 29"/>
          <p:cNvCxnSpPr/>
          <p:nvPr/>
        </p:nvCxnSpPr>
        <p:spPr>
          <a:xfrm>
            <a:off x="4507992" y="3794760"/>
            <a:ext cx="0" cy="201168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663440" y="3840480"/>
            <a:ext cx="32918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BE5A"/>
                </a:solidFill>
                <a:latin typeface="Helvetica Neue"/>
              </a:rPr>
              <a:t>CRM + CROSS-BORDER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63440" y="4352544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3" name="TextBox 32"/>
          <p:cNvSpPr txBox="1"/>
          <p:nvPr/>
        </p:nvSpPr>
        <p:spPr>
          <a:xfrm>
            <a:off x="4846320" y="4251960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Mainland fans → HK Hub push.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63440" y="4663440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5" name="TextBox 34"/>
          <p:cNvSpPr txBox="1"/>
          <p:nvPr/>
        </p:nvSpPr>
        <p:spPr>
          <a:xfrm>
            <a:off x="4846320" y="4562856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Pre-event: Fanling form guide.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663440" y="4974336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7" name="TextBox 36"/>
          <p:cNvSpPr txBox="1"/>
          <p:nvPr/>
        </p:nvSpPr>
        <p:spPr>
          <a:xfrm>
            <a:off x="4846320" y="4873752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Battle Week: daily highlights.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63440" y="5285232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9" name="TextBox 38"/>
          <p:cNvSpPr txBox="1"/>
          <p:nvPr/>
        </p:nvSpPr>
        <p:spPr>
          <a:xfrm>
            <a:off x="4846320" y="5184648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Live: leaderboard + city buzz.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63440" y="5596128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1" name="TextBox 40"/>
          <p:cNvSpPr txBox="1"/>
          <p:nvPr/>
        </p:nvSpPr>
        <p:spPr>
          <a:xfrm>
            <a:off x="4846320" y="5495544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Post: winning team + fan reactions.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663440" y="5907024"/>
            <a:ext cx="91440" cy="91440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3" name="TextBox 42"/>
          <p:cNvSpPr txBox="1"/>
          <p:nvPr/>
        </p:nvSpPr>
        <p:spPr>
          <a:xfrm>
            <a:off x="4846320" y="5806440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EEFBF0"/>
                </a:solidFill>
                <a:latin typeface="Helvetica Neue"/>
              </a:rPr>
              <a:t>Greater Bay travel tie-in.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138160" y="3657600"/>
            <a:ext cx="3520440" cy="26060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45" name="Connector 44"/>
          <p:cNvCxnSpPr/>
          <p:nvPr/>
        </p:nvCxnSpPr>
        <p:spPr>
          <a:xfrm>
            <a:off x="8302752" y="3794760"/>
            <a:ext cx="201168" cy="0"/>
          </a:xfrm>
          <a:prstGeom prst="line">
            <a:avLst/>
          </a:prstGeom>
          <a:ln w="31750">
            <a:solidFill>
              <a:srgbClr val="E031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 45"/>
          <p:cNvCxnSpPr/>
          <p:nvPr/>
        </p:nvCxnSpPr>
        <p:spPr>
          <a:xfrm>
            <a:off x="8302752" y="3794760"/>
            <a:ext cx="0" cy="201168"/>
          </a:xfrm>
          <a:prstGeom prst="line">
            <a:avLst/>
          </a:prstGeom>
          <a:ln w="31750">
            <a:solidFill>
              <a:srgbClr val="E031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458200" y="3840480"/>
            <a:ext cx="310896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0310E"/>
                </a:solidFill>
                <a:latin typeface="Helvetica Neue"/>
              </a:rPr>
              <a:t>CONTENT + KOL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458200" y="4352544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9" name="TextBox 48"/>
          <p:cNvSpPr txBox="1"/>
          <p:nvPr/>
        </p:nvSpPr>
        <p:spPr>
          <a:xfrm>
            <a:off x="8641080" y="4251960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“揀隊，開波”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458200" y="4663440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1" name="TextBox 50"/>
          <p:cNvSpPr txBox="1"/>
          <p:nvPr/>
        </p:nvSpPr>
        <p:spPr>
          <a:xfrm>
            <a:off x="8641080" y="4562856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“Fanling form guide.”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458200" y="4974336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3" name="TextBox 52"/>
          <p:cNvSpPr txBox="1"/>
          <p:nvPr/>
        </p:nvSpPr>
        <p:spPr>
          <a:xfrm>
            <a:off x="8641080" y="4873752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“Which captain owns Hong Kong?”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458200" y="5285232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5" name="TextBox 54"/>
          <p:cNvSpPr txBox="1"/>
          <p:nvPr/>
        </p:nvSpPr>
        <p:spPr>
          <a:xfrm>
            <a:off x="8641080" y="5184648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5–8 Cantonese KOLs (IG/FB/RED).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458200" y="5596128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7" name="TextBox 56"/>
          <p:cNvSpPr txBox="1"/>
          <p:nvPr/>
        </p:nvSpPr>
        <p:spPr>
          <a:xfrm>
            <a:off x="8641080" y="5495544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Estimated talent: RMB 0.6–1.0M.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458200" y="5907024"/>
            <a:ext cx="91440" cy="914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9" name="TextBox 58"/>
          <p:cNvSpPr txBox="1"/>
          <p:nvPr/>
        </p:nvSpPr>
        <p:spPr>
          <a:xfrm>
            <a:off x="8641080" y="5806440"/>
            <a:ext cx="2971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Cross-border RED activation.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48640" y="6263640"/>
            <a:ext cx="113385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TIMING — LIV HONG KONG, FEB 18–21, 2027 (FANLING, 4TH EDITION)  ·  KPI — HK FAN ACQ, CROSS-BORDER, HASHTAG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HONG KONG BATTLE WEEK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23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96012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E0310E"/>
                </a:solidFill>
                <a:latin typeface="Helvetica Neue"/>
              </a:rPr>
              <a:t>MADE IN HONG KONG. NOT TRANSLATED.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37160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600" b="1">
                <a:solidFill>
                  <a:srgbClr val="094C24"/>
                </a:solidFill>
                <a:latin typeface="Impact"/>
              </a:rPr>
              <a:t>HONG KONG BATTLE WEEK.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640" y="2606040"/>
            <a:ext cx="2651760" cy="13258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548640" y="2606040"/>
            <a:ext cx="91440" cy="132588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777240" y="2743200"/>
            <a:ext cx="23774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0310E"/>
                </a:solidFill>
                <a:latin typeface="Helvetica Neue"/>
              </a:rPr>
              <a:t>LANGUAGE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40" y="3063240"/>
            <a:ext cx="2377440" cy="8686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Cantonese-first captions, TC subtitles.</a:t>
            </a:r>
          </a:p>
          <a:p>
            <a:pPr algn="l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“揀隊” · “開波” · “點計分”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83280" y="2606040"/>
            <a:ext cx="2651760" cy="13258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3383280" y="2606040"/>
            <a:ext cx="91440" cy="132588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3611880" y="2743200"/>
            <a:ext cx="23774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1880" y="3063240"/>
            <a:ext cx="2377440" cy="8686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Hong Kong Golf Club, Fanling — host venue.</a:t>
            </a:r>
          </a:p>
          <a:p>
            <a:pPr algn="l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LIV HK 2027, Feb 18-21, 4th edition.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17920" y="2606040"/>
            <a:ext cx="2651760" cy="13258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217920" y="2606040"/>
            <a:ext cx="91440" cy="132588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6446520" y="2743200"/>
            <a:ext cx="23774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CULTURE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46520" y="3063240"/>
            <a:ext cx="2377440" cy="8686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Dai pai dong, milk tea, rooftop bars,</a:t>
            </a:r>
          </a:p>
          <a:p>
            <a:pPr algn="l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Sham Shui Po street wear, MTR travel.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052560" y="2606040"/>
            <a:ext cx="2651760" cy="13258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Rectangle 22"/>
          <p:cNvSpPr/>
          <p:nvPr/>
        </p:nvSpPr>
        <p:spPr>
          <a:xfrm>
            <a:off x="9052560" y="2606040"/>
            <a:ext cx="91440" cy="132588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9281160" y="2743200"/>
            <a:ext cx="237744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GBA VISITORS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81160" y="3063240"/>
            <a:ext cx="2377440" cy="8686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Shenzhen/GZ day-trippers.</a:t>
            </a:r>
          </a:p>
          <a:p>
            <a:pPr algn="l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WeChat Pay + Octopus dual flow.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8640" y="4206240"/>
            <a:ext cx="10972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7-DAY STORYBOARD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8640" y="4572000"/>
            <a:ext cx="15544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Rectangle 27"/>
          <p:cNvSpPr/>
          <p:nvPr/>
        </p:nvSpPr>
        <p:spPr>
          <a:xfrm>
            <a:off x="548640" y="4572000"/>
            <a:ext cx="1554480" cy="3200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9" name="TextBox 28"/>
          <p:cNvSpPr txBox="1"/>
          <p:nvPr/>
        </p:nvSpPr>
        <p:spPr>
          <a:xfrm>
            <a:off x="658368" y="462686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MON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8368" y="5010912"/>
            <a:ext cx="13716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Impact"/>
              </a:rPr>
              <a:t>TEASE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8368" y="5394960"/>
            <a:ext cx="13716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Cantonese hooks — 揀隊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76272" y="4572000"/>
            <a:ext cx="15544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3" name="Rectangle 32"/>
          <p:cNvSpPr/>
          <p:nvPr/>
        </p:nvSpPr>
        <p:spPr>
          <a:xfrm>
            <a:off x="2176272" y="4572000"/>
            <a:ext cx="1554480" cy="32004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33"/>
          <p:cNvSpPr txBox="1"/>
          <p:nvPr/>
        </p:nvSpPr>
        <p:spPr>
          <a:xfrm>
            <a:off x="2286000" y="462686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TUE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86000" y="5010912"/>
            <a:ext cx="13716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Impact"/>
              </a:rPr>
              <a:t>PRIMER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86000" y="5394960"/>
            <a:ext cx="13716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Fanling form guide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03904" y="4572000"/>
            <a:ext cx="15544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Rectangle 37"/>
          <p:cNvSpPr/>
          <p:nvPr/>
        </p:nvSpPr>
        <p:spPr>
          <a:xfrm>
            <a:off x="3803904" y="4572000"/>
            <a:ext cx="1554480" cy="3200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9" name="TextBox 38"/>
          <p:cNvSpPr txBox="1"/>
          <p:nvPr/>
        </p:nvSpPr>
        <p:spPr>
          <a:xfrm>
            <a:off x="3913632" y="462686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WED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913632" y="5010912"/>
            <a:ext cx="13716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Impact"/>
              </a:rPr>
              <a:t>CAPTAINS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13632" y="5394960"/>
            <a:ext cx="13716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Head-to-heads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431536" y="4572000"/>
            <a:ext cx="15544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3" name="Rectangle 42"/>
          <p:cNvSpPr/>
          <p:nvPr/>
        </p:nvSpPr>
        <p:spPr>
          <a:xfrm>
            <a:off x="5431536" y="4572000"/>
            <a:ext cx="1554480" cy="3200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4" name="TextBox 43"/>
          <p:cNvSpPr txBox="1"/>
          <p:nvPr/>
        </p:nvSpPr>
        <p:spPr>
          <a:xfrm>
            <a:off x="5541264" y="462686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THU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41264" y="5010912"/>
            <a:ext cx="13716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Impact"/>
              </a:rPr>
              <a:t>EVE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41264" y="5394960"/>
            <a:ext cx="13716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Walk-in atmosphere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059168" y="4572000"/>
            <a:ext cx="15544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8" name="Rectangle 47"/>
          <p:cNvSpPr/>
          <p:nvPr/>
        </p:nvSpPr>
        <p:spPr>
          <a:xfrm>
            <a:off x="7059168" y="4572000"/>
            <a:ext cx="1554480" cy="32004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9" name="TextBox 48"/>
          <p:cNvSpPr txBox="1"/>
          <p:nvPr/>
        </p:nvSpPr>
        <p:spPr>
          <a:xfrm>
            <a:off x="7168896" y="462686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FRI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68896" y="5010912"/>
            <a:ext cx="13716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Impact"/>
              </a:rPr>
              <a:t>R1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68896" y="5394960"/>
            <a:ext cx="13716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Live leaderboard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686800" y="4572000"/>
            <a:ext cx="15544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3" name="Rectangle 52"/>
          <p:cNvSpPr/>
          <p:nvPr/>
        </p:nvSpPr>
        <p:spPr>
          <a:xfrm>
            <a:off x="8686800" y="4572000"/>
            <a:ext cx="1554480" cy="3200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4" name="TextBox 53"/>
          <p:cNvSpPr txBox="1"/>
          <p:nvPr/>
        </p:nvSpPr>
        <p:spPr>
          <a:xfrm>
            <a:off x="8796528" y="462686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SAT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796528" y="5010912"/>
            <a:ext cx="13716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Impact"/>
              </a:rPr>
              <a:t>R2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796528" y="5394960"/>
            <a:ext cx="13716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Best shots + city buzz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314432" y="4572000"/>
            <a:ext cx="15544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8" name="Rectangle 57"/>
          <p:cNvSpPr/>
          <p:nvPr/>
        </p:nvSpPr>
        <p:spPr>
          <a:xfrm>
            <a:off x="10314432" y="4572000"/>
            <a:ext cx="1554480" cy="320040"/>
          </a:xfrm>
          <a:prstGeom prst="rect">
            <a:avLst/>
          </a:prstGeom>
          <a:solidFill>
            <a:srgbClr val="E031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9" name="TextBox 58"/>
          <p:cNvSpPr txBox="1"/>
          <p:nvPr/>
        </p:nvSpPr>
        <p:spPr>
          <a:xfrm>
            <a:off x="10424160" y="462686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SUN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424160" y="5010912"/>
            <a:ext cx="13716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Impact"/>
              </a:rPr>
              <a:t>FINAL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424160" y="5394960"/>
            <a:ext cx="13716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Winner + reactions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48640" y="6263640"/>
            <a:ext cx="113385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CHANNELS — WECHAT + IG + RED + DOUYIN  ·  CANTONESE-FIRST  ·  MAINLAND CROSS-BORDER PUSH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ALWAYS-ON CONTENT ENGINE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24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200" b="1">
                <a:solidFill>
                  <a:srgbClr val="094C24"/>
                </a:solidFill>
                <a:latin typeface="Impact"/>
              </a:rPr>
              <a:t>FIVE PILLARS.</a:t>
            </a:r>
          </a:p>
          <a:p>
            <a:pPr algn="l">
              <a:lnSpc>
                <a:spcPct val="98000"/>
              </a:lnSpc>
            </a:pPr>
            <a:r>
              <a:rPr sz="4200" b="1">
                <a:solidFill>
                  <a:srgbClr val="094C24"/>
                </a:solidFill>
                <a:latin typeface="Impact"/>
              </a:rPr>
              <a:t>ONE LEAGUE RHYTHM.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3712464"/>
            <a:ext cx="164592" cy="29260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868680" y="3657600"/>
            <a:ext cx="4114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01  TEAM BATTLE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0" y="3657600"/>
            <a:ext cx="6858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Rankings, captain matchups, rivalries, fan voting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" y="4215384"/>
            <a:ext cx="164592" cy="29260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868680" y="4160520"/>
            <a:ext cx="4114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02  PLAYER STORY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20640" y="4160520"/>
            <a:ext cx="6858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Star profiles, personalities, why-this-player-matters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8640" y="4718304"/>
            <a:ext cx="164592" cy="29260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68680" y="4663440"/>
            <a:ext cx="4114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03  LIV 101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20640" y="4663440"/>
            <a:ext cx="6858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Team scoring, shotgun start, no cuts, 72-hole format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8640" y="5221224"/>
            <a:ext cx="164592" cy="29260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868680" y="5166360"/>
            <a:ext cx="4114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04  EVENT ENERGY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0640" y="5166360"/>
            <a:ext cx="6858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City guides, live atmosphere, music &amp; fan culture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8640" y="5724144"/>
            <a:ext cx="164592" cy="29260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868680" y="5669280"/>
            <a:ext cx="4114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05  LEADERBOARD DRAMA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20640" y="5669280"/>
            <a:ext cx="6858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Live shifts, “one shot changed everything”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ACTIVATION  ·  KOL + PAID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25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96012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8A20"/>
                </a:solidFill>
                <a:latin typeface="Helvetica Neue"/>
              </a:rPr>
              <a:t>ACTIVATION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37160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200" b="1">
                <a:solidFill>
                  <a:srgbClr val="094C24"/>
                </a:solidFill>
                <a:latin typeface="Impact"/>
              </a:rPr>
              <a:t>ORGANIC BUILDS IT. CREATORS + PAID SCALE IT.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" y="2606040"/>
            <a:ext cx="5486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KOL &amp; CREATOR TIERS  ·  TALENT (RMB)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640" y="3017520"/>
            <a:ext cx="5120640" cy="32918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621792" y="3072384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TIER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9072" y="3072384"/>
            <a:ext cx="731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COUNT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50592" y="3072384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ROLE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62272" y="307238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TALENT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1792" y="3438144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Top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19072" y="3438144"/>
            <a:ext cx="731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1–3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50592" y="3438144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Brand validation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62272" y="343814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0.8–2.0M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1792" y="3803904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Mid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19072" y="3803904"/>
            <a:ext cx="731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8–12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50592" y="3803904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Weekly 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62272" y="380390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0.3–0.7M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1792" y="4169664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KOC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19072" y="4169664"/>
            <a:ext cx="731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40+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50592" y="4169664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Allegiance UGC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62272" y="416966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0.15–0.4M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1792" y="4535424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HK Canto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19072" y="4535424"/>
            <a:ext cx="731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5–8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50592" y="4535424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Local culture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62272" y="4535424"/>
            <a:ext cx="1280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0.2–0.45M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00800" y="2606040"/>
            <a:ext cx="5486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PAID MEDIA FUNNEL  ·  RECOMMENDED TIER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400800" y="3063240"/>
            <a:ext cx="109728" cy="45720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33"/>
          <p:cNvSpPr txBox="1"/>
          <p:nvPr/>
        </p:nvSpPr>
        <p:spPr>
          <a:xfrm>
            <a:off x="6601968" y="3063240"/>
            <a:ext cx="1828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AWARENESS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01968" y="3291840"/>
            <a:ext cx="52120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Douyin TopView, RED brand zone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03920" y="3063240"/>
            <a:ext cx="3200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40–50% of spend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400800" y="3611880"/>
            <a:ext cx="109728" cy="45720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TextBox 37"/>
          <p:cNvSpPr txBox="1"/>
          <p:nvPr/>
        </p:nvSpPr>
        <p:spPr>
          <a:xfrm>
            <a:off x="6601968" y="3611880"/>
            <a:ext cx="1828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PARTICIPATION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01968" y="3840480"/>
            <a:ext cx="52120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MP retargeting, fan card boost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503920" y="3611880"/>
            <a:ext cx="3200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25% · CPE ~RMB 1.5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400800" y="4160520"/>
            <a:ext cx="109728" cy="45720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2" name="TextBox 41"/>
          <p:cNvSpPr txBox="1"/>
          <p:nvPr/>
        </p:nvSpPr>
        <p:spPr>
          <a:xfrm>
            <a:off x="6601968" y="4160520"/>
            <a:ext cx="1828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COMMUNITY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01968" y="4389120"/>
            <a:ext cx="52120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WeChat group ads, CRM nurture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503920" y="4160520"/>
            <a:ext cx="3200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15% · WeCom seed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400800" y="4709160"/>
            <a:ext cx="109728" cy="45720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6" name="TextBox 45"/>
          <p:cNvSpPr txBox="1"/>
          <p:nvPr/>
        </p:nvSpPr>
        <p:spPr>
          <a:xfrm>
            <a:off x="6601968" y="4709160"/>
            <a:ext cx="1828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AMPLIFICATION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01968" y="4937760"/>
            <a:ext cx="52120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Event-week boosts, KOC waves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03920" y="4709160"/>
            <a:ext cx="3200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15% · peak windows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00800" y="5029200"/>
            <a:ext cx="5486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0">
                <a:solidFill>
                  <a:srgbClr val="59685C"/>
                </a:solidFill>
                <a:latin typeface="Helvetica Neue"/>
              </a:rPr>
              <a:t>MEDIA SPEND BAND  ·  RMB 4–10M (planned separately, not in agency fee)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00800" y="5303520"/>
            <a:ext cx="5486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0">
                <a:solidFill>
                  <a:srgbClr val="59685C"/>
                </a:solidFill>
                <a:latin typeface="Helvetica Neue"/>
              </a:rPr>
              <a:t>BLENDED CPM RMB 20–35  ·  MP REG CVR 2–4%  ·  YR1 REG TARGET 300K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RISK &amp; REGULATORY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26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600" b="1">
                <a:solidFill>
                  <a:srgbClr val="094C24"/>
                </a:solidFill>
                <a:latin typeface="Impact"/>
              </a:rPr>
              <a:t>WE PLAN FOR</a:t>
            </a:r>
          </a:p>
          <a:p>
            <a:pPr algn="l">
              <a:lnSpc>
                <a:spcPct val="98000"/>
              </a:lnSpc>
            </a:pPr>
            <a:r>
              <a:rPr sz="4600" b="1">
                <a:solidFill>
                  <a:srgbClr val="094C24"/>
                </a:solidFill>
                <a:latin typeface="Impact"/>
              </a:rPr>
              <a:t>THE CHINA TRAPS.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3474720"/>
            <a:ext cx="5440680" cy="84124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548640" y="3474720"/>
            <a:ext cx="73152" cy="84124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822960" y="3593592"/>
            <a:ext cx="5029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CONTENT APPROVAL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2960" y="3913632"/>
            <a:ext cx="50292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广电/体育总局 broadcast-rights filing. No 竞猜 language. Athlete image rights.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17920" y="3474720"/>
            <a:ext cx="5440680" cy="84124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Rectangle 13"/>
          <p:cNvSpPr/>
          <p:nvPr/>
        </p:nvSpPr>
        <p:spPr>
          <a:xfrm>
            <a:off x="6217920" y="3474720"/>
            <a:ext cx="73152" cy="84124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6492240" y="3593592"/>
            <a:ext cx="5029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PLATFORM POLICY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92240" y="3913632"/>
            <a:ext cx="50292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WeChat MP review cycles, Douyin sports category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8640" y="4434840"/>
            <a:ext cx="5440680" cy="84124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Rectangle 17"/>
          <p:cNvSpPr/>
          <p:nvPr/>
        </p:nvSpPr>
        <p:spPr>
          <a:xfrm>
            <a:off x="548640" y="4434840"/>
            <a:ext cx="73152" cy="84124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822960" y="4553712"/>
            <a:ext cx="5029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MUSIC LICENSING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" y="4873752"/>
            <a:ext cx="50292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Use Chinese-rights-cleared sound libraries for short video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17920" y="4434840"/>
            <a:ext cx="5440680" cy="84124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Rectangle 21"/>
          <p:cNvSpPr/>
          <p:nvPr/>
        </p:nvSpPr>
        <p:spPr>
          <a:xfrm>
            <a:off x="6217920" y="4434840"/>
            <a:ext cx="73152" cy="84124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6492240" y="4553712"/>
            <a:ext cx="5029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DATA / PRIVACY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92240" y="4873752"/>
            <a:ext cx="50292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PIPL-compliant CRM, on-shore data, clear consent in MP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8640" y="5394960"/>
            <a:ext cx="5440680" cy="84124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Rectangle 25"/>
          <p:cNvSpPr/>
          <p:nvPr/>
        </p:nvSpPr>
        <p:spPr>
          <a:xfrm>
            <a:off x="548640" y="5394960"/>
            <a:ext cx="73152" cy="84124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822960" y="5513832"/>
            <a:ext cx="5029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HK ↔ MAINLAND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2960" y="5833872"/>
            <a:ext cx="50292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Separate content tracks, distinct language and cultural cues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17920" y="5394960"/>
            <a:ext cx="5440680" cy="84124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Rectangle 29"/>
          <p:cNvSpPr/>
          <p:nvPr/>
        </p:nvSpPr>
        <p:spPr>
          <a:xfrm>
            <a:off x="6217920" y="5394960"/>
            <a:ext cx="73152" cy="84124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1" name="TextBox 30"/>
          <p:cNvSpPr txBox="1"/>
          <p:nvPr/>
        </p:nvSpPr>
        <p:spPr>
          <a:xfrm>
            <a:off x="6492240" y="5513832"/>
            <a:ext cx="5029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CRISIS PROTOCOL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92240" y="5833872"/>
            <a:ext cx="50292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24h monitoring at peak weeks. Saudi PIF + HK NSL pre-vetting on all copy.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MEASUREMENT FRAMEWORK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27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600" b="1">
                <a:solidFill>
                  <a:srgbClr val="094C24"/>
                </a:solidFill>
                <a:latin typeface="Impact"/>
              </a:rPr>
              <a:t>KPIS BY FUNNEL STAGE.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2834640"/>
            <a:ext cx="11155680" cy="32918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713232" y="2889504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STAGE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7792" y="2889504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METRIC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28432" y="2889504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SCENARIO TARGET (RECOMMENDED + PAID)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232" y="3182112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Awareness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3182112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Total impressions, paid + organic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28432" y="3182112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350M+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8640" y="3419856"/>
            <a:ext cx="11155680" cy="274320"/>
          </a:xfrm>
          <a:prstGeom prst="rect">
            <a:avLst/>
          </a:prstGeom>
          <a:solidFill>
            <a:srgbClr val="DBEB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713232" y="3474720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Awareness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07792" y="3474720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Hashtag reads (#LIV站队, etc.)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8432" y="3474720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100M+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3232" y="3767328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Engagement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7792" y="3767328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Engagement rate on owned content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28432" y="3767328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&gt;5%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" y="4005072"/>
            <a:ext cx="11155680" cy="274320"/>
          </a:xfrm>
          <a:prstGeom prst="rect">
            <a:avLst/>
          </a:prstGeom>
          <a:solidFill>
            <a:srgbClr val="DBEB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713232" y="4059936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Engagement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07792" y="4059936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KOL/KOC posts shipped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28432" y="4059936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60+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3232" y="4352544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Participation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07792" y="4352544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Mini Program registrations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28432" y="4352544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300K+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8640" y="4590288"/>
            <a:ext cx="11155680" cy="274320"/>
          </a:xfrm>
          <a:prstGeom prst="rect">
            <a:avLst/>
          </a:prstGeom>
          <a:solidFill>
            <a:srgbClr val="DBEB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1" name="TextBox 30"/>
          <p:cNvSpPr txBox="1"/>
          <p:nvPr/>
        </p:nvSpPr>
        <p:spPr>
          <a:xfrm>
            <a:off x="713232" y="4645152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Participation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07792" y="4645152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Fan cards shared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28432" y="4645152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150K+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3232" y="4937760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ALLEGIANCE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07792" y="4937760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Users who pick a team (% of MP visitors)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28432" y="4937760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&gt;60%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8640" y="5175504"/>
            <a:ext cx="11155680" cy="274320"/>
          </a:xfrm>
          <a:prstGeom prst="rect">
            <a:avLst/>
          </a:prstGeom>
          <a:solidFill>
            <a:srgbClr val="DBEB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TextBox 37"/>
          <p:cNvSpPr txBox="1"/>
          <p:nvPr/>
        </p:nvSpPr>
        <p:spPr>
          <a:xfrm>
            <a:off x="713232" y="5230368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ALLEGIANCE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07792" y="5230368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Rival-team engagement ratio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028432" y="5230368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&gt;1.2×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3232" y="5522976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ALLEGIANCE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07792" y="5522976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Captain share-of-voice (top 3)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28432" y="5522976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&gt;35%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48640" y="5760720"/>
            <a:ext cx="11155680" cy="274320"/>
          </a:xfrm>
          <a:prstGeom prst="rect">
            <a:avLst/>
          </a:prstGeom>
          <a:solidFill>
            <a:srgbClr val="DBEB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5" name="TextBox 44"/>
          <p:cNvSpPr txBox="1"/>
          <p:nvPr/>
        </p:nvSpPr>
        <p:spPr>
          <a:xfrm>
            <a:off x="713232" y="5815584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Community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07792" y="5815584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CRM opt-ins / WeChat OA followers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028432" y="5815584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200K+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3232" y="6108192"/>
            <a:ext cx="219456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Community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07792" y="6108192"/>
            <a:ext cx="512064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Repeat MP visits during peak weeks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28432" y="6108192"/>
            <a:ext cx="3840480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&gt;40%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48640" y="6263640"/>
            <a:ext cx="10972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0">
                <a:solidFill>
                  <a:srgbClr val="59685C"/>
                </a:solidFill>
                <a:latin typeface="Helvetica Neue"/>
              </a:rPr>
              <a:t>Indicative scenario targets based on Recommended tier plus paid media support — refined after channel baselining in Phase 1.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KRDS SCOPE OF 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28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5800" b="1">
                <a:solidFill>
                  <a:srgbClr val="094C24"/>
                </a:solidFill>
                <a:latin typeface="Impact"/>
              </a:rPr>
              <a:t>WHAT WE DELIVER.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3429000"/>
            <a:ext cx="5440680" cy="56692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548640" y="3429000"/>
            <a:ext cx="91440" cy="5669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822960" y="3474720"/>
            <a:ext cx="2103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STRATEGY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2960" y="3749040"/>
            <a:ext cx="512064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Annual plan · audience · platform · measurement · localization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17920" y="3429000"/>
            <a:ext cx="5440680" cy="56692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Rectangle 13"/>
          <p:cNvSpPr/>
          <p:nvPr/>
        </p:nvSpPr>
        <p:spPr>
          <a:xfrm>
            <a:off x="6217920" y="3429000"/>
            <a:ext cx="91440" cy="5669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6492240" y="3474720"/>
            <a:ext cx="2103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CREATIVE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92240" y="3749040"/>
            <a:ext cx="512064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Big idea steward · campaign creative · copy (SC/TC/Cantonese)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8640" y="4087368"/>
            <a:ext cx="5440680" cy="56692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Rectangle 17"/>
          <p:cNvSpPr/>
          <p:nvPr/>
        </p:nvSpPr>
        <p:spPr>
          <a:xfrm>
            <a:off x="548640" y="4087368"/>
            <a:ext cx="91440" cy="5669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822960" y="4133088"/>
            <a:ext cx="2103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PLATFORMS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" y="4407408"/>
            <a:ext cx="512064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WeChat OA + Channels · Douyin · RED · Weibo · Bilibili (optional)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17920" y="4087368"/>
            <a:ext cx="5440680" cy="56692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Rectangle 21"/>
          <p:cNvSpPr/>
          <p:nvPr/>
        </p:nvSpPr>
        <p:spPr>
          <a:xfrm>
            <a:off x="6217920" y="4087368"/>
            <a:ext cx="91440" cy="5669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6492240" y="4133088"/>
            <a:ext cx="2103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MINI PROGRAM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92240" y="4407408"/>
            <a:ext cx="512064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IA · UX/UI · team selector · fan card · leaderboard · CRM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8640" y="4745736"/>
            <a:ext cx="5440680" cy="56692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Rectangle 25"/>
          <p:cNvSpPr/>
          <p:nvPr/>
        </p:nvSpPr>
        <p:spPr>
          <a:xfrm>
            <a:off x="548640" y="4745736"/>
            <a:ext cx="91440" cy="5669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822960" y="4791456"/>
            <a:ext cx="2103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KOL &amp; PAID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2960" y="5065776"/>
            <a:ext cx="512064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Tiered KOL mapping · briefing · paid media planning &amp; buying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17920" y="4745736"/>
            <a:ext cx="5440680" cy="56692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Rectangle 29"/>
          <p:cNvSpPr/>
          <p:nvPr/>
        </p:nvSpPr>
        <p:spPr>
          <a:xfrm>
            <a:off x="6217920" y="4745736"/>
            <a:ext cx="91440" cy="5669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1" name="TextBox 30"/>
          <p:cNvSpPr txBox="1"/>
          <p:nvPr/>
        </p:nvSpPr>
        <p:spPr>
          <a:xfrm>
            <a:off x="6492240" y="4791456"/>
            <a:ext cx="2103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EVENTS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92240" y="5065776"/>
            <a:ext cx="512064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IS China + LIV HK content support · pre/live/post coverage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8640" y="5404104"/>
            <a:ext cx="5440680" cy="56692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Rectangle 33"/>
          <p:cNvSpPr/>
          <p:nvPr/>
        </p:nvSpPr>
        <p:spPr>
          <a:xfrm>
            <a:off x="548640" y="5404104"/>
            <a:ext cx="91440" cy="5669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5" name="TextBox 34"/>
          <p:cNvSpPr txBox="1"/>
          <p:nvPr/>
        </p:nvSpPr>
        <p:spPr>
          <a:xfrm>
            <a:off x="822960" y="5449824"/>
            <a:ext cx="2103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CRM &amp; DATA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2960" y="5724144"/>
            <a:ext cx="512064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PIPL-compliant capture · segmentation · lifecycle journeys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17920" y="5404104"/>
            <a:ext cx="5440680" cy="566928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Rectangle 37"/>
          <p:cNvSpPr/>
          <p:nvPr/>
        </p:nvSpPr>
        <p:spPr>
          <a:xfrm>
            <a:off x="6217920" y="5404104"/>
            <a:ext cx="91440" cy="5669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9" name="TextBox 38"/>
          <p:cNvSpPr txBox="1"/>
          <p:nvPr/>
        </p:nvSpPr>
        <p:spPr>
          <a:xfrm>
            <a:off x="6492240" y="5449824"/>
            <a:ext cx="21031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REPORTING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92240" y="5724144"/>
            <a:ext cx="512064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Monthly performance · quarterly strategic optimization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SOW  ·  STAFFING  ·  GOVERNANCE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29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96012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8A20"/>
                </a:solidFill>
                <a:latin typeface="Helvetica Neue"/>
              </a:rPr>
              <a:t>HOW WE STAFF + GOVERN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37160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200" b="1">
                <a:solidFill>
                  <a:srgbClr val="094C24"/>
                </a:solidFill>
                <a:latin typeface="Impact"/>
              </a:rPr>
              <a:t>SENIOR-LED POD. CLEAR DECISION RIGHTS.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" y="2606040"/>
            <a:ext cx="5486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LAUNCH POD (FTE)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640" y="3127248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777240" y="3017520"/>
            <a:ext cx="36576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Account Director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3017520"/>
            <a:ext cx="914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0.5  FTE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8640" y="3474720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777240" y="3364992"/>
            <a:ext cx="36576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Strategy Director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3364992"/>
            <a:ext cx="914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0.5  FTE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8640" y="3822192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777240" y="3712464"/>
            <a:ext cx="36576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Creative Director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3712464"/>
            <a:ext cx="914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0.4  FTE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8640" y="4169664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777240" y="4059936"/>
            <a:ext cx="36576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Mini Program Tech Lead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4059936"/>
            <a:ext cx="914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0.6  FTE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" y="4517136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777240" y="4407408"/>
            <a:ext cx="36576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Social Ops Lead (×2 MN/HK)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4407408"/>
            <a:ext cx="914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2.0  FTE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8640" y="4864608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777240" y="4754880"/>
            <a:ext cx="36576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KOL/Community Lead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0" y="4754880"/>
            <a:ext cx="914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0.7  FTE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48640" y="5212080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TextBox 29"/>
          <p:cNvSpPr txBox="1"/>
          <p:nvPr/>
        </p:nvSpPr>
        <p:spPr>
          <a:xfrm>
            <a:off x="777240" y="5102352"/>
            <a:ext cx="36576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Producer (video/photo)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0" y="5102352"/>
            <a:ext cx="914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0.6  FTE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8640" y="5559552"/>
            <a:ext cx="109728" cy="109728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3" name="TextBox 32"/>
          <p:cNvSpPr txBox="1"/>
          <p:nvPr/>
        </p:nvSpPr>
        <p:spPr>
          <a:xfrm>
            <a:off x="777240" y="5449824"/>
            <a:ext cx="36576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Data + reporting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72000" y="5449824"/>
            <a:ext cx="914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0.4  FTE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00800" y="2606040"/>
            <a:ext cx="5486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GOVERNANCE &amp; RACI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00800" y="3017520"/>
            <a:ext cx="5303520" cy="32918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7" name="TextBox 36"/>
          <p:cNvSpPr txBox="1"/>
          <p:nvPr/>
        </p:nvSpPr>
        <p:spPr>
          <a:xfrm>
            <a:off x="6473952" y="307238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CADENCE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19872" y="307238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WHO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65792" y="3072384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PURPOSE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73952" y="343814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Weekly status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119872" y="343814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Pod + LIV PM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65792" y="3438144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Sprint check + risks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73952" y="380390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Bi-weekly creative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19872" y="380390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ECD + LIV brand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765792" y="3803904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Idea + asset reviews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473952" y="416966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Monthly perf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119872" y="416966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Strat + LIV CMO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765792" y="4169664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KPIs + optimisation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73952" y="453542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Quarterly business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119872" y="453542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AD + LIV exec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765792" y="4535424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Scope + budget + roadmap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473952" y="490118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Crisis (24h)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119872" y="4901184"/>
            <a:ext cx="16459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AD + LIV legal/PR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765792" y="4901184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Issue triage + decisions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8640" y="6263640"/>
            <a:ext cx="113385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EXCLUSIONS — TICKETING, ECOMMERCE, OFFLINE EVENT PRODUCTION.  ·  DEPENDENCIES — LIV DATA FEED, RIGHTS.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THE BRIEF, OUR READ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03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5200" b="1">
                <a:solidFill>
                  <a:srgbClr val="094C24"/>
                </a:solidFill>
                <a:latin typeface="Impact"/>
              </a:rPr>
              <a:t>WHAT LIV NEEDS</a:t>
            </a:r>
          </a:p>
          <a:p>
            <a:pPr algn="l">
              <a:lnSpc>
                <a:spcPct val="98000"/>
              </a:lnSpc>
            </a:pPr>
            <a:r>
              <a:rPr sz="5200" b="1">
                <a:solidFill>
                  <a:srgbClr val="094C24"/>
                </a:solidFill>
                <a:latin typeface="Impact"/>
              </a:rPr>
              <a:t>FROM CHINA DIGITAL.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3657600"/>
            <a:ext cx="5486400" cy="22860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0" name="Connector 9"/>
          <p:cNvCxnSpPr/>
          <p:nvPr/>
        </p:nvCxnSpPr>
        <p:spPr>
          <a:xfrm>
            <a:off x="713232" y="3822192"/>
            <a:ext cx="201168" cy="0"/>
          </a:xfrm>
          <a:prstGeom prst="line">
            <a:avLst/>
          </a:prstGeom>
          <a:ln w="31750">
            <a:solidFill>
              <a:srgbClr val="5968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/>
          <p:nvPr/>
        </p:nvCxnSpPr>
        <p:spPr>
          <a:xfrm>
            <a:off x="713232" y="3822192"/>
            <a:ext cx="0" cy="201168"/>
          </a:xfrm>
          <a:prstGeom prst="line">
            <a:avLst/>
          </a:prstGeom>
          <a:ln w="31750">
            <a:solidFill>
              <a:srgbClr val="5968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60120" y="3840480"/>
            <a:ext cx="5029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59685C"/>
                </a:solidFill>
                <a:latin typeface="Helvetica Neue"/>
              </a:rPr>
              <a:t>THE BRIEF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0120" y="4251960"/>
            <a:ext cx="5029200" cy="16459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300" b="0">
                <a:solidFill>
                  <a:srgbClr val="142217"/>
                </a:solidFill>
                <a:latin typeface="Helvetica Neue"/>
              </a:rPr>
              <a:t>Build brand awareness and community on</a:t>
            </a:r>
          </a:p>
          <a:p>
            <a:pPr algn="l">
              <a:lnSpc>
                <a:spcPct val="145000"/>
              </a:lnSpc>
            </a:pPr>
            <a:r>
              <a:rPr sz="1300" b="0">
                <a:solidFill>
                  <a:srgbClr val="142217"/>
                </a:solidFill>
                <a:latin typeface="Helvetica Neue"/>
              </a:rPr>
              <a:t>relevant digital platforms in China. Ticketing</a:t>
            </a:r>
          </a:p>
          <a:p>
            <a:pPr algn="l">
              <a:lnSpc>
                <a:spcPct val="145000"/>
              </a:lnSpc>
            </a:pPr>
            <a:r>
              <a:rPr sz="1300" b="0">
                <a:solidFill>
                  <a:srgbClr val="142217"/>
                </a:solidFill>
                <a:latin typeface="Helvetica Neue"/>
              </a:rPr>
              <a:t>and eCommerce out of scope. Digital strategy</a:t>
            </a:r>
          </a:p>
          <a:p>
            <a:pPr algn="l">
              <a:lnSpc>
                <a:spcPct val="145000"/>
              </a:lnSpc>
            </a:pPr>
            <a:r>
              <a:rPr sz="1300" b="0">
                <a:solidFill>
                  <a:srgbClr val="142217"/>
                </a:solidFill>
                <a:latin typeface="Helvetica Neue"/>
              </a:rPr>
              <a:t>first. 48-hour planning window.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00800" y="3657600"/>
            <a:ext cx="5212080" cy="2286000"/>
          </a:xfrm>
          <a:prstGeom prst="rect">
            <a:avLst/>
          </a:prstGeom>
          <a:solidFill>
            <a:srgbClr val="094C24"/>
          </a:solidFill>
          <a:ln w="6350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5" name="Connector 14"/>
          <p:cNvCxnSpPr/>
          <p:nvPr/>
        </p:nvCxnSpPr>
        <p:spPr>
          <a:xfrm>
            <a:off x="6565392" y="3822192"/>
            <a:ext cx="201168" cy="0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 15"/>
          <p:cNvCxnSpPr/>
          <p:nvPr/>
        </p:nvCxnSpPr>
        <p:spPr>
          <a:xfrm>
            <a:off x="6565392" y="3822192"/>
            <a:ext cx="0" cy="201168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12280" y="3840480"/>
            <a:ext cx="475488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BE5A"/>
                </a:solidFill>
                <a:latin typeface="Helvetica Neue"/>
              </a:rPr>
              <a:t>OUR READ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12280" y="4251960"/>
            <a:ext cx="4754880" cy="16459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300" b="0">
                <a:solidFill>
                  <a:srgbClr val="EEFBF0"/>
                </a:solidFill>
                <a:latin typeface="Helvetica Neue"/>
              </a:rPr>
              <a:t>The real job is to give Chinese audiences</a:t>
            </a:r>
          </a:p>
          <a:p>
            <a:pPr algn="l">
              <a:lnSpc>
                <a:spcPct val="145000"/>
              </a:lnSpc>
            </a:pPr>
            <a:r>
              <a:rPr sz="1300" b="0">
                <a:solidFill>
                  <a:srgbClr val="EEFBF0"/>
                </a:solidFill>
                <a:latin typeface="Helvetica Neue"/>
              </a:rPr>
              <a:t>a reason to care before they understand golf —</a:t>
            </a:r>
          </a:p>
          <a:p>
            <a:pPr algn="l">
              <a:lnSpc>
                <a:spcPct val="145000"/>
              </a:lnSpc>
            </a:pPr>
            <a:r>
              <a:rPr sz="1300" b="0">
                <a:solidFill>
                  <a:srgbClr val="EEFBF0"/>
                </a:solidFill>
                <a:latin typeface="Helvetica Neue"/>
              </a:rPr>
              <a:t>and an official China home (Mini Program)</a:t>
            </a:r>
          </a:p>
          <a:p>
            <a:pPr algn="l">
              <a:lnSpc>
                <a:spcPct val="145000"/>
              </a:lnSpc>
            </a:pPr>
            <a:r>
              <a:rPr sz="1300" b="0">
                <a:solidFill>
                  <a:srgbClr val="EEFBF0"/>
                </a:solidFill>
                <a:latin typeface="Helvetica Neue"/>
              </a:rPr>
              <a:t>where that fandom is captured and grown.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TIMELINE &amp; PHASING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30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5800" b="1">
                <a:solidFill>
                  <a:srgbClr val="094C24"/>
                </a:solidFill>
                <a:latin typeface="Impact"/>
              </a:rPr>
              <a:t>CONTRACT TO</a:t>
            </a:r>
          </a:p>
          <a:p>
            <a:pPr algn="l">
              <a:lnSpc>
                <a:spcPct val="98000"/>
              </a:lnSpc>
            </a:pPr>
            <a:r>
              <a:rPr sz="5800" b="1">
                <a:solidFill>
                  <a:srgbClr val="094C24"/>
                </a:solidFill>
                <a:latin typeface="Impact"/>
              </a:rPr>
              <a:t>HK CLIMAX.</a:t>
            </a:r>
          </a:p>
        </p:txBody>
      </p:sp>
      <p:cxnSp>
        <p:nvCxnSpPr>
          <p:cNvPr id="9" name="Connector 8"/>
          <p:cNvCxnSpPr/>
          <p:nvPr/>
        </p:nvCxnSpPr>
        <p:spPr>
          <a:xfrm>
            <a:off x="914400" y="4754880"/>
            <a:ext cx="10058400" cy="0"/>
          </a:xfrm>
          <a:prstGeom prst="line">
            <a:avLst/>
          </a:prstGeom>
          <a:ln w="25400">
            <a:solidFill>
              <a:srgbClr val="094C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50392" y="4663440"/>
            <a:ext cx="128016" cy="18288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0" y="406908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MONTH 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02920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Sign + onboard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26791" y="4663440"/>
            <a:ext cx="128016" cy="18288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1676399" y="406908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M 1–3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6399" y="502920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Foundation (channels, MP, identity)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03191" y="4663440"/>
            <a:ext cx="128016" cy="18288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3352799" y="406908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M 4–5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2799" y="502920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Team education + warm-up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79592" y="4663440"/>
            <a:ext cx="128016" cy="18288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5029200" y="406908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M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29200" y="502920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Mainland peak — Pick Your Team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55991" y="4663440"/>
            <a:ext cx="128016" cy="18288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6705599" y="406908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M 7–8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5599" y="502920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Community nurture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32392" y="4663440"/>
            <a:ext cx="128016" cy="18288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TextBox 25"/>
          <p:cNvSpPr txBox="1"/>
          <p:nvPr/>
        </p:nvSpPr>
        <p:spPr>
          <a:xfrm>
            <a:off x="8382000" y="406908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M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00" y="502920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HK peak — Golf It Out HK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908792" y="4663440"/>
            <a:ext cx="128016" cy="18288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9" name="TextBox 28"/>
          <p:cNvSpPr txBox="1"/>
          <p:nvPr/>
        </p:nvSpPr>
        <p:spPr>
          <a:xfrm>
            <a:off x="10058400" y="4069080"/>
            <a:ext cx="1828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M 10–12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58400" y="5029200"/>
            <a:ext cx="1828800" cy="10972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35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Always-on league + next cycle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INVESTMENT  ·  TIERS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31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600" b="1">
                <a:solidFill>
                  <a:srgbClr val="094C24"/>
                </a:solidFill>
                <a:latin typeface="Impact"/>
              </a:rPr>
              <a:t>THREE TIERS.</a:t>
            </a:r>
          </a:p>
          <a:p>
            <a:pPr algn="l">
              <a:lnSpc>
                <a:spcPct val="98000"/>
              </a:lnSpc>
            </a:pPr>
            <a:r>
              <a:rPr sz="4600" b="1">
                <a:solidFill>
                  <a:srgbClr val="094C24"/>
                </a:solidFill>
                <a:latin typeface="Impact"/>
              </a:rPr>
              <a:t>ONE LEAGUE TO BUILD.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3383280"/>
            <a:ext cx="3611880" cy="30175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0" name="Connector 9"/>
          <p:cNvCxnSpPr/>
          <p:nvPr/>
        </p:nvCxnSpPr>
        <p:spPr>
          <a:xfrm>
            <a:off x="713232" y="3547872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/>
          <p:nvPr/>
        </p:nvCxnSpPr>
        <p:spPr>
          <a:xfrm>
            <a:off x="713232" y="3547872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60120" y="3639312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08A20"/>
                </a:solidFill>
                <a:latin typeface="Helvetica Neue"/>
              </a:rPr>
              <a:t>LEAN LAUNCH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0120" y="4023360"/>
            <a:ext cx="3200400" cy="6400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400" b="1">
                <a:solidFill>
                  <a:srgbClr val="094C24"/>
                </a:solidFill>
                <a:latin typeface="Impact"/>
              </a:rPr>
              <a:t>RMB 3.0 – 4.0M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0120" y="4754880"/>
            <a:ext cx="3200400" cy="16459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Strategy + 2 core social channels.</a:t>
            </a:r>
          </a:p>
          <a:p>
            <a:pPr algn="l">
              <a:lnSpc>
                <a:spcPct val="14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Light KOC seeding.</a:t>
            </a:r>
          </a:p>
          <a:p>
            <a:pPr algn="l">
              <a:lnSpc>
                <a:spcPct val="14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MP info hub.</a:t>
            </a:r>
          </a:p>
          <a:p>
            <a:pPr algn="l">
              <a:lnSpc>
                <a:spcPct val="14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Monthly reporting.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43400" y="3383280"/>
            <a:ext cx="3611880" cy="3017520"/>
          </a:xfrm>
          <a:prstGeom prst="rect">
            <a:avLst/>
          </a:prstGeom>
          <a:solidFill>
            <a:srgbClr val="094C24"/>
          </a:solidFill>
          <a:ln w="6350">
            <a:solidFill>
              <a:srgbClr val="094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6" name="Connector 15"/>
          <p:cNvCxnSpPr/>
          <p:nvPr/>
        </p:nvCxnSpPr>
        <p:spPr>
          <a:xfrm>
            <a:off x="4507992" y="3547872"/>
            <a:ext cx="201168" cy="0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 16"/>
          <p:cNvCxnSpPr/>
          <p:nvPr/>
        </p:nvCxnSpPr>
        <p:spPr>
          <a:xfrm>
            <a:off x="4507992" y="3547872"/>
            <a:ext cx="0" cy="201168"/>
          </a:xfrm>
          <a:prstGeom prst="line">
            <a:avLst/>
          </a:prstGeom>
          <a:ln w="3175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54880" y="3639312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0BE5A"/>
                </a:solidFill>
                <a:latin typeface="Helvetica Neue"/>
              </a:rPr>
              <a:t>RECOMMENDED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54880" y="4023360"/>
            <a:ext cx="3200400" cy="6400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400" b="1">
                <a:solidFill>
                  <a:srgbClr val="EEFBF0"/>
                </a:solidFill>
                <a:latin typeface="Impact"/>
              </a:rPr>
              <a:t>RMB 6.5 – 9.5M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4880" y="4754880"/>
            <a:ext cx="3200400" cy="16459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100" b="0">
                <a:solidFill>
                  <a:srgbClr val="EEFBF0"/>
                </a:solidFill>
                <a:latin typeface="Helvetica Neue"/>
              </a:rPr>
              <a:t>Full strategy + WeChat / Douyin / RED / Weibo.</a:t>
            </a:r>
          </a:p>
          <a:p>
            <a:pPr algn="l">
              <a:lnSpc>
                <a:spcPct val="145000"/>
              </a:lnSpc>
            </a:pPr>
            <a:r>
              <a:rPr sz="1100" b="0">
                <a:solidFill>
                  <a:srgbClr val="EEFBF0"/>
                </a:solidFill>
                <a:latin typeface="Helvetica Neue"/>
              </a:rPr>
              <a:t>MP w/ team selector + fan cards + CRM.</a:t>
            </a:r>
          </a:p>
          <a:p>
            <a:pPr algn="l">
              <a:lnSpc>
                <a:spcPct val="145000"/>
              </a:lnSpc>
            </a:pPr>
            <a:r>
              <a:rPr sz="1100" b="0">
                <a:solidFill>
                  <a:srgbClr val="EEFBF0"/>
                </a:solidFill>
                <a:latin typeface="Helvetica Neue"/>
              </a:rPr>
              <a:t>2 hero campaigns + KOL waves.</a:t>
            </a:r>
          </a:p>
          <a:p>
            <a:pPr algn="l">
              <a:lnSpc>
                <a:spcPct val="145000"/>
              </a:lnSpc>
            </a:pPr>
            <a:r>
              <a:rPr sz="1100" b="0">
                <a:solidFill>
                  <a:srgbClr val="EEFBF0"/>
                </a:solidFill>
                <a:latin typeface="Helvetica Neue"/>
              </a:rPr>
              <a:t>Event-period content support.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86600" y="3639312"/>
            <a:ext cx="777240" cy="256032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7132320" y="3666744"/>
            <a:ext cx="731520" cy="2286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900" b="1">
                <a:solidFill>
                  <a:srgbClr val="094C24"/>
                </a:solidFill>
                <a:latin typeface="Helvetica Neue"/>
              </a:rPr>
              <a:t>PICK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38160" y="3383280"/>
            <a:ext cx="3611880" cy="30175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4" name="Connector 23"/>
          <p:cNvCxnSpPr/>
          <p:nvPr/>
        </p:nvCxnSpPr>
        <p:spPr>
          <a:xfrm>
            <a:off x="8302752" y="3547872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or 24"/>
          <p:cNvCxnSpPr/>
          <p:nvPr/>
        </p:nvCxnSpPr>
        <p:spPr>
          <a:xfrm>
            <a:off x="8302752" y="3547872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549640" y="3639312"/>
            <a:ext cx="32004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08A20"/>
                </a:solidFill>
                <a:latin typeface="Helvetica Neue"/>
              </a:rPr>
              <a:t>HERO LAUNCH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49640" y="4023360"/>
            <a:ext cx="3200400" cy="6400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400" b="1">
                <a:solidFill>
                  <a:srgbClr val="094C24"/>
                </a:solidFill>
                <a:latin typeface="Impact"/>
              </a:rPr>
              <a:t>RMB 11 – 15M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49640" y="4754880"/>
            <a:ext cx="3200400" cy="16459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Recommended + higher-volume video.</a:t>
            </a:r>
          </a:p>
          <a:p>
            <a:pPr algn="l">
              <a:lnSpc>
                <a:spcPct val="14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Larger KOL partnerships.</a:t>
            </a:r>
          </a:p>
          <a:p>
            <a:pPr algn="l">
              <a:lnSpc>
                <a:spcPct val="14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HK on-ground production team.</a:t>
            </a:r>
          </a:p>
          <a:p>
            <a:pPr algn="l">
              <a:lnSpc>
                <a:spcPct val="14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Live event content + enhanced MP.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8640" y="2999232"/>
            <a:ext cx="10972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Annual fees. Paid media planned separately by launch ambition. Indicative; firmed at SOW.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INVESTMENT  ·  HOW THE NUMBER IS BUILT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32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914400"/>
            <a:ext cx="10972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INVESTMENT · RECOMMENDED TIER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32588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400" b="1">
                <a:solidFill>
                  <a:srgbClr val="094C24"/>
                </a:solidFill>
                <a:latin typeface="Impact"/>
              </a:rPr>
              <a:t>LINE-ITEM BUILD-UP.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" y="2148840"/>
            <a:ext cx="10972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How the Recommended-tier number is built. Annual fees, RMB thousands, ex media spend.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640" y="2194560"/>
            <a:ext cx="11430000" cy="36576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713232" y="2267712"/>
            <a:ext cx="329184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LINE ITEM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05072" y="2267712"/>
            <a:ext cx="58521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WHAT'S INCLUDED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57232" y="2267712"/>
            <a:ext cx="2286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RMB (000)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8640" y="2578608"/>
            <a:ext cx="11430000" cy="192024"/>
          </a:xfrm>
          <a:prstGeom prst="rect">
            <a:avLst/>
          </a:prstGeom>
          <a:solidFill>
            <a:srgbClr val="DBEBDE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713232" y="26517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Strategy &amp; planning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05072" y="26517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Senior strategy, annual planning, measurement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57232" y="26517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700 – 1,000K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8640" y="2807208"/>
            <a:ext cx="11430000" cy="192024"/>
          </a:xfrm>
          <a:prstGeom prst="rect">
            <a:avLst/>
          </a:prstGeom>
          <a:solidFill>
            <a:srgbClr val="FFFFFF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713232" y="28803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Content operations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05072" y="28803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WeChat OA + Channels + Douyin + RED + Weibo + B站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57232" y="28803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1,600 – 2,100K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" y="3035808"/>
            <a:ext cx="11430000" cy="192024"/>
          </a:xfrm>
          <a:prstGeom prst="rect">
            <a:avLst/>
          </a:prstGeom>
          <a:solidFill>
            <a:srgbClr val="DBEBDE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713232" y="31089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Vertical video studio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05072" y="31089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Dedicated Douyin/RED shoot cell, vertical at scale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57232" y="31089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300 – 500K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8640" y="3264408"/>
            <a:ext cx="11430000" cy="192024"/>
          </a:xfrm>
          <a:prstGeom prst="rect">
            <a:avLst/>
          </a:prstGeom>
          <a:solidFill>
            <a:srgbClr val="FFFFFF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TextBox 27"/>
          <p:cNvSpPr txBox="1"/>
          <p:nvPr/>
        </p:nvSpPr>
        <p:spPr>
          <a:xfrm>
            <a:off x="713232" y="33375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Mini Program build + maint.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05072" y="33375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IA, UX/UI, team selector, fan card, CRM, hosting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857232" y="33375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800 – 1,150K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8640" y="3493008"/>
            <a:ext cx="11430000" cy="192024"/>
          </a:xfrm>
          <a:prstGeom prst="rect">
            <a:avLst/>
          </a:prstGeom>
          <a:solidFill>
            <a:srgbClr val="DBEBDE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713232" y="35661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KOL/KOC management fee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05072" y="35661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Tier mapping, briefing, coord. (talent pass-thru sep)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57232" y="35661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500 – 750K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48640" y="3721608"/>
            <a:ext cx="11430000" cy="192024"/>
          </a:xfrm>
          <a:prstGeom prst="rect">
            <a:avLst/>
          </a:prstGeom>
          <a:solidFill>
            <a:srgbClr val="FFFFFF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713232" y="37947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Paid media mgmt + OTT/CTV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05072" y="37947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8–12% of spend + Tencent/Migu/iQiyi planning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857232" y="37947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650 – 1,050K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48640" y="3950208"/>
            <a:ext cx="11430000" cy="192024"/>
          </a:xfrm>
          <a:prstGeom prst="rect">
            <a:avLst/>
          </a:prstGeom>
          <a:solidFill>
            <a:srgbClr val="DBEBDE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0" name="TextBox 39"/>
          <p:cNvSpPr txBox="1"/>
          <p:nvPr/>
        </p:nvSpPr>
        <p:spPr>
          <a:xfrm>
            <a:off x="713232" y="40233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Production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005072" y="40233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Hero film, key visuals, motion, photo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857232" y="40233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800 – 1,300K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8640" y="4178808"/>
            <a:ext cx="11430000" cy="192024"/>
          </a:xfrm>
          <a:prstGeom prst="rect">
            <a:avLst/>
          </a:prstGeom>
          <a:solidFill>
            <a:srgbClr val="FFFFFF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4" name="TextBox 43"/>
          <p:cNvSpPr txBox="1"/>
          <p:nvPr/>
        </p:nvSpPr>
        <p:spPr>
          <a:xfrm>
            <a:off x="713232" y="42519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Event support (IS + LIV HK)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05072" y="42519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Pre / live / post coverage, on-the-ground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57232" y="42519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700 – 1,000K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48640" y="4407408"/>
            <a:ext cx="11430000" cy="192024"/>
          </a:xfrm>
          <a:prstGeom prst="rect">
            <a:avLst/>
          </a:prstGeom>
          <a:solidFill>
            <a:srgbClr val="DBEBDE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8" name="TextBox 47"/>
          <p:cNvSpPr txBox="1"/>
          <p:nvPr/>
        </p:nvSpPr>
        <p:spPr>
          <a:xfrm>
            <a:off x="713232" y="44805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Compliance &amp; moderation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05072" y="44805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PIPL DPO, IP review, 24/7 moderation, SC/TC QA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857232" y="44805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500 – 800K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48640" y="4636008"/>
            <a:ext cx="11430000" cy="192024"/>
          </a:xfrm>
          <a:prstGeom prst="rect">
            <a:avLst/>
          </a:prstGeom>
          <a:solidFill>
            <a:srgbClr val="FFFFFF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2" name="TextBox 51"/>
          <p:cNvSpPr txBox="1"/>
          <p:nvPr/>
        </p:nvSpPr>
        <p:spPr>
          <a:xfrm>
            <a:off x="713232" y="47091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Private domain ops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05072" y="47091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WeCom super-fan groups, T1 customer journeys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857232" y="47091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200 – 400K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48640" y="4864608"/>
            <a:ext cx="11430000" cy="192024"/>
          </a:xfrm>
          <a:prstGeom prst="rect">
            <a:avLst/>
          </a:prstGeom>
          <a:solidFill>
            <a:srgbClr val="DBEBDE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6" name="TextBox 55"/>
          <p:cNvSpPr txBox="1"/>
          <p:nvPr/>
        </p:nvSpPr>
        <p:spPr>
          <a:xfrm>
            <a:off x="713232" y="49377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Reporting &amp; optimization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005072" y="49377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Monthly + quarterly review + AI tooling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857232" y="49377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250 – 450K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48640" y="5093208"/>
            <a:ext cx="11430000" cy="192024"/>
          </a:xfrm>
          <a:prstGeom prst="rect">
            <a:avLst/>
          </a:prstGeom>
          <a:solidFill>
            <a:srgbClr val="FFFFFF"/>
          </a:solidFill>
          <a:ln w="9525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0" name="TextBox 59"/>
          <p:cNvSpPr txBox="1"/>
          <p:nvPr/>
        </p:nvSpPr>
        <p:spPr>
          <a:xfrm>
            <a:off x="713232" y="5166360"/>
            <a:ext cx="301752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Tech pass-through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005072" y="5166360"/>
            <a:ext cx="557784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Tencent Cloud, SMS/auth, WeCom, AI subs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857232" y="5166360"/>
            <a:ext cx="2011680" cy="914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120 – 200K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48640" y="5321808"/>
            <a:ext cx="11430000" cy="41148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4" name="TextBox 63"/>
          <p:cNvSpPr txBox="1"/>
          <p:nvPr/>
        </p:nvSpPr>
        <p:spPr>
          <a:xfrm>
            <a:off x="713232" y="5413248"/>
            <a:ext cx="301752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EEFBF0"/>
                </a:solidFill>
                <a:latin typeface="Helvetica Neue"/>
              </a:rPr>
              <a:t>TOTAL (ANNUAL)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005072" y="5413248"/>
            <a:ext cx="557784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0">
                <a:solidFill>
                  <a:srgbClr val="EEFBF0"/>
                </a:solidFill>
                <a:latin typeface="Helvetica Neue"/>
              </a:rPr>
              <a:t>Agency fees only. Adds up to Recommended tier RMB 6.5–9.5M.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857232" y="5394960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300" b="1">
                <a:solidFill>
                  <a:srgbClr val="00BE5A"/>
                </a:solidFill>
                <a:latin typeface="Helvetica Neue"/>
              </a:rPr>
              <a:t>6,500 – 9,500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48640" y="5824728"/>
            <a:ext cx="11430000" cy="384048"/>
          </a:xfrm>
          <a:prstGeom prst="rect">
            <a:avLst/>
          </a:prstGeom>
          <a:solidFill>
            <a:srgbClr val="DBEB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8" name="TextBox 67"/>
          <p:cNvSpPr txBox="1"/>
          <p:nvPr/>
        </p:nvSpPr>
        <p:spPr>
          <a:xfrm>
            <a:off x="713232" y="5916168"/>
            <a:ext cx="36576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+ KOL TALENT PASS-THROUGH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663440" y="5916168"/>
            <a:ext cx="4572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Itemised separately, not agency margin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857232" y="5897880"/>
            <a:ext cx="20116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3,000 – 5,500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48640" y="6236208"/>
            <a:ext cx="113385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700" b="0">
                <a:solidFill>
                  <a:srgbClr val="59685C"/>
                </a:solidFill>
                <a:latin typeface="Helvetica Neue"/>
              </a:rPr>
              <a:t>Ranges in RMB thousands. Agency fees only. Excludes paid media spend, KOL talent and tech pass-through. Benchmarked against China agency rate cards (R3, Campaign Asia, Hashmeta, Mr Discovery 2025).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WHY KRDS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33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200" b="1">
                <a:solidFill>
                  <a:srgbClr val="094C24"/>
                </a:solidFill>
                <a:latin typeface="Impact"/>
              </a:rPr>
              <a:t>THE GREATER CHINA</a:t>
            </a:r>
          </a:p>
          <a:p>
            <a:pPr algn="l">
              <a:lnSpc>
                <a:spcPct val="98000"/>
              </a:lnSpc>
            </a:pPr>
            <a:r>
              <a:rPr sz="4200" b="1">
                <a:solidFill>
                  <a:srgbClr val="094C24"/>
                </a:solidFill>
                <a:latin typeface="Impact"/>
              </a:rPr>
              <a:t>DIGITAL PARTNER</a:t>
            </a:r>
          </a:p>
          <a:p>
            <a:pPr algn="l">
              <a:lnSpc>
                <a:spcPct val="98000"/>
              </a:lnSpc>
            </a:pPr>
            <a:r>
              <a:rPr sz="4200" b="1">
                <a:solidFill>
                  <a:srgbClr val="094C24"/>
                </a:solidFill>
                <a:latin typeface="Impact"/>
              </a:rPr>
              <a:t>LIV NEEDS.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5212080"/>
            <a:ext cx="10972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REFERENCE WORK — 3 CASES READY FOR NEXT SESSION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640" y="5504688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548640" y="5504688"/>
            <a:ext cx="73152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777240" y="5532120"/>
            <a:ext cx="3291840" cy="2286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AIR FRANCE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40" y="5742432"/>
            <a:ext cx="329184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142217"/>
                </a:solidFill>
                <a:latin typeface="Helvetica Neue"/>
              </a:rPr>
              <a:t>Global digital ·  WeChat  ·  “Travelling The World” campaign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43400" y="5504688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4343400" y="5504688"/>
            <a:ext cx="73152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4572000" y="5532120"/>
            <a:ext cx="3291840" cy="2286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LVMH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0" y="5742432"/>
            <a:ext cx="329184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142217"/>
                </a:solidFill>
                <a:latin typeface="Helvetica Neue"/>
              </a:rPr>
              <a:t>Luxury portfolio ·  China  ·  WeChat + RED activation (NDA)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38160" y="5504688"/>
            <a:ext cx="3611880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8138160" y="5504688"/>
            <a:ext cx="73152" cy="54864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366760" y="5532120"/>
            <a:ext cx="3291840" cy="2286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HERMÈS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66760" y="5742432"/>
            <a:ext cx="329184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142217"/>
                </a:solidFill>
                <a:latin typeface="Helvetica Neue"/>
              </a:rPr>
              <a:t>Brand storytelling · WeChat  ·  Mini Program + CRM (NDA)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8640" y="3273552"/>
            <a:ext cx="128016" cy="128016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804672" y="3200400"/>
            <a:ext cx="4114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FRENCH-FOUNDED, APAC-NATIVE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37760" y="3200400"/>
            <a:ext cx="694944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Founded 2008. Offices: Paris HQ + Shanghai + Hong Kong + Singapore + Mumbai + Dubai.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8640" y="3621024"/>
            <a:ext cx="128016" cy="128016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TextBox 25"/>
          <p:cNvSpPr txBox="1"/>
          <p:nvPr/>
        </p:nvSpPr>
        <p:spPr>
          <a:xfrm>
            <a:off x="804672" y="3547872"/>
            <a:ext cx="4114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CHINA SOCIAL DNA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37760" y="3547872"/>
            <a:ext cx="694944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Engaging China audiences since 2011 — WeChat-first practice older than the platform's market dominance.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8640" y="3968496"/>
            <a:ext cx="128016" cy="128016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9" name="TextBox 28"/>
          <p:cNvSpPr txBox="1"/>
          <p:nvPr/>
        </p:nvSpPr>
        <p:spPr>
          <a:xfrm>
            <a:off x="804672" y="3895344"/>
            <a:ext cx="4114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MP + CRM PRACTICE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37760" y="3895344"/>
            <a:ext cx="694944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End-to-end Mini Program: IA, UX/UI, leaderboard integration, PIPL hosting, CRM.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8640" y="4315968"/>
            <a:ext cx="128016" cy="128016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804672" y="4242816"/>
            <a:ext cx="4114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REFERENCE WORK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37760" y="4242816"/>
            <a:ext cx="694944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Public case: “Traveling The World for Air France.” 3 China cases shared at next session.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8640" y="4663440"/>
            <a:ext cx="128016" cy="128016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5" name="TextBox 34"/>
          <p:cNvSpPr txBox="1"/>
          <p:nvPr/>
        </p:nvSpPr>
        <p:spPr>
          <a:xfrm>
            <a:off x="804672" y="4590288"/>
            <a:ext cx="4114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LAUNCH-POD MODEL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37760" y="4590288"/>
            <a:ext cx="694944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142217"/>
                </a:solidFill>
                <a:latin typeface="Helvetica Neue"/>
              </a:rPr>
              <a:t>Senior strategy lead + dedicated pod across Mainland and HK — not a junior team.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THE ASK  ·  NEXT 30 DAYS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34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96012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8A20"/>
                </a:solidFill>
                <a:latin typeface="Helvetica Neue"/>
              </a:rPr>
              <a:t>THE ASK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371600"/>
            <a:ext cx="10972800" cy="16459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4000" b="1">
                <a:solidFill>
                  <a:srgbClr val="094C24"/>
                </a:solidFill>
                <a:latin typeface="Impact"/>
              </a:rPr>
              <a:t>RECOMMENDED TIER.</a:t>
            </a:r>
          </a:p>
          <a:p>
            <a:pPr algn="l">
              <a:lnSpc>
                <a:spcPct val="105000"/>
              </a:lnSpc>
            </a:pPr>
            <a:r>
              <a:rPr sz="4000" b="1">
                <a:solidFill>
                  <a:srgbClr val="094C24"/>
                </a:solidFill>
                <a:latin typeface="Impact"/>
              </a:rPr>
              <a:t>SIGN-OFF IN 30 DAYS.</a:t>
            </a:r>
          </a:p>
          <a:p>
            <a:pPr algn="l">
              <a:lnSpc>
                <a:spcPct val="105000"/>
              </a:lnSpc>
            </a:pPr>
            <a:r>
              <a:rPr sz="4000" b="1">
                <a:solidFill>
                  <a:srgbClr val="094C24"/>
                </a:solidFill>
                <a:latin typeface="Impact"/>
              </a:rPr>
              <a:t>MAINLAND LAUNCH NOV 5.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" y="4023360"/>
            <a:ext cx="109728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08A20"/>
                </a:solidFill>
                <a:latin typeface="Helvetica Neue"/>
              </a:rPr>
              <a:t>WEEK-BY-WEEK FROM TODAY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640" y="4434840"/>
            <a:ext cx="265176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>
            <a:off x="685800" y="457200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>
            <a:off x="685800" y="457200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2960" y="4617720"/>
            <a:ext cx="2286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400" b="1">
                <a:solidFill>
                  <a:srgbClr val="008A20"/>
                </a:solidFill>
                <a:latin typeface="Impact"/>
              </a:rPr>
              <a:t>W1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2960" y="5074920"/>
            <a:ext cx="2286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SIGN MSA + SCOPE LOCK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2960" y="5349240"/>
            <a:ext cx="2286000" cy="320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AD + LIV procurement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83280" y="4434840"/>
            <a:ext cx="265176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8" name="Connector 17"/>
          <p:cNvCxnSpPr/>
          <p:nvPr/>
        </p:nvCxnSpPr>
        <p:spPr>
          <a:xfrm>
            <a:off x="3520440" y="457200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 18"/>
          <p:cNvCxnSpPr/>
          <p:nvPr/>
        </p:nvCxnSpPr>
        <p:spPr>
          <a:xfrm>
            <a:off x="3520440" y="457200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57600" y="4617720"/>
            <a:ext cx="2286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400" b="1">
                <a:solidFill>
                  <a:srgbClr val="008A20"/>
                </a:solidFill>
                <a:latin typeface="Impact"/>
              </a:rPr>
              <a:t>W2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57600" y="5074920"/>
            <a:ext cx="2286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POD ONBOARDING + KRDS CASES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57600" y="5349240"/>
            <a:ext cx="2286000" cy="320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Strategy + creative leads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17920" y="4434840"/>
            <a:ext cx="265176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4" name="Connector 23"/>
          <p:cNvCxnSpPr/>
          <p:nvPr/>
        </p:nvCxnSpPr>
        <p:spPr>
          <a:xfrm>
            <a:off x="6355080" y="457200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or 24"/>
          <p:cNvCxnSpPr/>
          <p:nvPr/>
        </p:nvCxnSpPr>
        <p:spPr>
          <a:xfrm>
            <a:off x="6355080" y="457200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492240" y="4617720"/>
            <a:ext cx="2286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400" b="1">
                <a:solidFill>
                  <a:srgbClr val="008A20"/>
                </a:solidFill>
                <a:latin typeface="Impact"/>
              </a:rPr>
              <a:t>W3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92240" y="5074920"/>
            <a:ext cx="2286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MP TECHNICAL KICKOFF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92240" y="5349240"/>
            <a:ext cx="2286000" cy="320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Tech lead + LIV API team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052560" y="4434840"/>
            <a:ext cx="265176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30" name="Connector 29"/>
          <p:cNvCxnSpPr/>
          <p:nvPr/>
        </p:nvCxnSpPr>
        <p:spPr>
          <a:xfrm>
            <a:off x="9189720" y="457200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 30"/>
          <p:cNvCxnSpPr/>
          <p:nvPr/>
        </p:nvCxnSpPr>
        <p:spPr>
          <a:xfrm>
            <a:off x="9189720" y="457200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26880" y="4617720"/>
            <a:ext cx="2286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400" b="1">
                <a:solidFill>
                  <a:srgbClr val="008A20"/>
                </a:solidFill>
                <a:latin typeface="Impact"/>
              </a:rPr>
              <a:t>W4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26880" y="5074920"/>
            <a:ext cx="22860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94C24"/>
                </a:solidFill>
                <a:latin typeface="Helvetica Neue"/>
              </a:rPr>
              <a:t>PHASE 1 PLAN LOCKED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326880" y="5349240"/>
            <a:ext cx="2286000" cy="32004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0">
                <a:solidFill>
                  <a:srgbClr val="142217"/>
                </a:solidFill>
                <a:latin typeface="Helvetica Neue"/>
              </a:rPr>
              <a:t>Full pod live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48640" y="5806440"/>
            <a:ext cx="11155680" cy="41148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777240" y="5852160"/>
            <a:ext cx="73152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BE5A"/>
                </a:solidFill>
                <a:latin typeface="Helvetica Neue"/>
              </a:rPr>
              <a:t>WHY RECOMMENDED, NOT LEAN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7240" y="6007608"/>
            <a:ext cx="10515600" cy="2286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0">
                <a:solidFill>
                  <a:srgbClr val="EEFBF0"/>
                </a:solidFill>
                <a:latin typeface="Helvetica Neue"/>
              </a:rPr>
              <a:t>Lean underdelivers on MP, KOL pod, and HK launch — Recommended is the floor for a credible Greater China launch.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8640" y="6263640"/>
            <a:ext cx="113385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DECISION GATE — RECOMMENDED TIER COMMITMENT BY [DATE]  ·  PHASE 1 GO-LIVE 90 DAYS LATER.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" name="Picture 2" descr="hero_clo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6766560" cy="685800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ectangle 4"/>
          <p:cNvSpPr/>
          <p:nvPr/>
        </p:nvSpPr>
        <p:spPr>
          <a:xfrm>
            <a:off x="6766560" y="0"/>
            <a:ext cx="731520" cy="6858000"/>
          </a:xfrm>
          <a:prstGeom prst="rect">
            <a:avLst/>
          </a:prstGeom>
          <a:solidFill>
            <a:srgbClr val="0A2A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ectangle 5"/>
          <p:cNvSpPr/>
          <p:nvPr/>
        </p:nvSpPr>
        <p:spPr>
          <a:xfrm>
            <a:off x="548640" y="548640"/>
            <a:ext cx="201168" cy="54864"/>
          </a:xfrm>
          <a:prstGeom prst="rect">
            <a:avLst/>
          </a:prstGeom>
          <a:solidFill>
            <a:srgbClr val="00BE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822960" y="475488"/>
            <a:ext cx="73152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>
                <a:solidFill>
                  <a:srgbClr val="00BE5A"/>
                </a:solidFill>
                <a:latin typeface="Helvetica Neue"/>
              </a:rPr>
              <a:t>ONE MORE THING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280160"/>
            <a:ext cx="6217920" cy="13716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000" b="1">
                <a:solidFill>
                  <a:srgbClr val="EEFBF0"/>
                </a:solidFill>
                <a:latin typeface="Impact"/>
              </a:rPr>
              <a:t>DON'T LAUNCH A</a:t>
            </a:r>
          </a:p>
          <a:p>
            <a:pPr algn="l">
              <a:lnSpc>
                <a:spcPct val="100000"/>
              </a:lnSpc>
            </a:pPr>
            <a:r>
              <a:rPr sz="4000" b="1">
                <a:solidFill>
                  <a:srgbClr val="EEFBF0"/>
                </a:solidFill>
                <a:latin typeface="Impact"/>
              </a:rPr>
              <a:t>GOLF EVENT.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3108960"/>
            <a:ext cx="6217920" cy="2743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3600" b="1">
                <a:solidFill>
                  <a:srgbClr val="00BE5A"/>
                </a:solidFill>
                <a:latin typeface="Impact"/>
              </a:rPr>
              <a:t>LAUNCH A TEAM LEAGUE</a:t>
            </a:r>
          </a:p>
          <a:p>
            <a:pPr algn="l">
              <a:lnSpc>
                <a:spcPct val="105000"/>
              </a:lnSpc>
            </a:pPr>
            <a:r>
              <a:rPr sz="3600" b="1">
                <a:solidFill>
                  <a:srgbClr val="00BE5A"/>
                </a:solidFill>
                <a:latin typeface="Impact"/>
              </a:rPr>
              <a:t>CHINESE AUDIENCES CAN</a:t>
            </a:r>
          </a:p>
          <a:p>
            <a:pPr algn="l">
              <a:lnSpc>
                <a:spcPct val="105000"/>
              </a:lnSpc>
            </a:pPr>
            <a:r>
              <a:rPr sz="3600" b="1">
                <a:solidFill>
                  <a:srgbClr val="00BE5A"/>
                </a:solidFill>
                <a:latin typeface="Impact"/>
              </a:rPr>
              <a:t>BACK, FOLLOW, AND</a:t>
            </a:r>
          </a:p>
          <a:p>
            <a:pPr algn="l">
              <a:lnSpc>
                <a:spcPct val="105000"/>
              </a:lnSpc>
            </a:pPr>
            <a:r>
              <a:rPr sz="3600" b="1">
                <a:solidFill>
                  <a:srgbClr val="00BE5A"/>
                </a:solidFill>
                <a:latin typeface="Impact"/>
              </a:rPr>
              <a:t>RALLY BEHIND.</a:t>
            </a:r>
          </a:p>
        </p:txBody>
      </p:sp>
      <p:cxnSp>
        <p:nvCxnSpPr>
          <p:cNvPr id="10" name="Connector 9"/>
          <p:cNvCxnSpPr/>
          <p:nvPr/>
        </p:nvCxnSpPr>
        <p:spPr>
          <a:xfrm>
            <a:off x="548640" y="6080760"/>
            <a:ext cx="1463040" cy="0"/>
          </a:xfrm>
          <a:prstGeom prst="line">
            <a:avLst/>
          </a:prstGeom>
          <a:ln w="38100">
            <a:solidFill>
              <a:srgbClr val="00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8640" y="6263640"/>
            <a:ext cx="62179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500" b="1">
                <a:solidFill>
                  <a:srgbClr val="EEFBF0"/>
                </a:solidFill>
                <a:latin typeface="Impact"/>
              </a:rPr>
              <a:t>GOLF IT OUT  ·  一杆见真章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00BE5A"/>
                </a:solidFill>
                <a:latin typeface="Helvetica Neue"/>
              </a:rPr>
              <a:t>35 / 35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MARKET OPPORTUNITY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04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6400" b="1">
                <a:solidFill>
                  <a:srgbClr val="094C24"/>
                </a:solidFill>
                <a:latin typeface="Impact"/>
              </a:rPr>
              <a:t>WHY CHINA.</a:t>
            </a:r>
          </a:p>
          <a:p>
            <a:pPr algn="l">
              <a:lnSpc>
                <a:spcPct val="98000"/>
              </a:lnSpc>
            </a:pPr>
            <a:r>
              <a:rPr sz="6400" b="1">
                <a:solidFill>
                  <a:srgbClr val="094C24"/>
                </a:solidFill>
                <a:latin typeface="Impact"/>
              </a:rPr>
              <a:t>WHY NOW.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4023360"/>
            <a:ext cx="2651760" cy="2103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0" name="Connector 9"/>
          <p:cNvCxnSpPr/>
          <p:nvPr/>
        </p:nvCxnSpPr>
        <p:spPr>
          <a:xfrm>
            <a:off x="685800" y="416052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/>
          <p:nvPr/>
        </p:nvCxnSpPr>
        <p:spPr>
          <a:xfrm>
            <a:off x="685800" y="416052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7240" y="4434840"/>
            <a:ext cx="237744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5400" b="1">
                <a:solidFill>
                  <a:srgbClr val="094C24"/>
                </a:solidFill>
                <a:latin typeface="Impact"/>
              </a:rPr>
              <a:t>500K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40" y="5394960"/>
            <a:ext cx="2377440" cy="7315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registered golfers in Mainland China (R&amp;A 2024)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83280" y="4023360"/>
            <a:ext cx="2651760" cy="2103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5" name="Connector 14"/>
          <p:cNvCxnSpPr/>
          <p:nvPr/>
        </p:nvCxnSpPr>
        <p:spPr>
          <a:xfrm>
            <a:off x="3520440" y="416052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 15"/>
          <p:cNvCxnSpPr/>
          <p:nvPr/>
        </p:nvCxnSpPr>
        <p:spPr>
          <a:xfrm>
            <a:off x="3520440" y="416052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11880" y="4434840"/>
            <a:ext cx="237744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5400" b="1">
                <a:solidFill>
                  <a:srgbClr val="094C24"/>
                </a:solidFill>
                <a:latin typeface="Impact"/>
              </a:rPr>
              <a:t>1M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11880" y="5394960"/>
            <a:ext cx="2377440" cy="7315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9/18-hole golfers in Mainland China (R&amp;A 2024)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17920" y="4023360"/>
            <a:ext cx="2651760" cy="2103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0" name="Connector 19"/>
          <p:cNvCxnSpPr/>
          <p:nvPr/>
        </p:nvCxnSpPr>
        <p:spPr>
          <a:xfrm>
            <a:off x="6355080" y="416052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or 20"/>
          <p:cNvCxnSpPr/>
          <p:nvPr/>
        </p:nvCxnSpPr>
        <p:spPr>
          <a:xfrm>
            <a:off x="6355080" y="416052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46520" y="4434840"/>
            <a:ext cx="237744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5400" b="1">
                <a:solidFill>
                  <a:srgbClr val="094C24"/>
                </a:solidFill>
                <a:latin typeface="Impact"/>
              </a:rPr>
              <a:t>93K+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6520" y="5394960"/>
            <a:ext cx="2377440" cy="7315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registered junior golfers in China (R&amp;A 2024)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052560" y="4023360"/>
            <a:ext cx="2651760" cy="2103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5" name="Connector 24"/>
          <p:cNvCxnSpPr/>
          <p:nvPr/>
        </p:nvCxnSpPr>
        <p:spPr>
          <a:xfrm>
            <a:off x="9189720" y="4160520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or 25"/>
          <p:cNvCxnSpPr/>
          <p:nvPr/>
        </p:nvCxnSpPr>
        <p:spPr>
          <a:xfrm>
            <a:off x="9189720" y="4160520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281160" y="4434840"/>
            <a:ext cx="237744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5400" b="1">
                <a:solidFill>
                  <a:srgbClr val="094C24"/>
                </a:solidFill>
                <a:latin typeface="Impact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81160" y="5394960"/>
            <a:ext cx="2377440" cy="7315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Greater China beachheads — IS China + LIV HK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8640" y="6263640"/>
            <a:ext cx="109728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Source: R&amp;A Global Golf Participation Report 2024. LIV Golf League public data.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CATEGORY PROBLEM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05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800" b="1">
                <a:solidFill>
                  <a:srgbClr val="094C24"/>
                </a:solidFill>
                <a:latin typeface="Impact"/>
              </a:rPr>
              <a:t>GOLF IN CHINA</a:t>
            </a:r>
          </a:p>
          <a:p>
            <a:pPr algn="l">
              <a:lnSpc>
                <a:spcPct val="98000"/>
              </a:lnSpc>
            </a:pPr>
            <a:r>
              <a:rPr sz="4800" b="1">
                <a:solidFill>
                  <a:srgbClr val="094C24"/>
                </a:solidFill>
                <a:latin typeface="Impact"/>
              </a:rPr>
              <a:t>STILL FEELS LIKE</a:t>
            </a:r>
          </a:p>
          <a:p>
            <a:pPr algn="l">
              <a:lnSpc>
                <a:spcPct val="98000"/>
              </a:lnSpc>
            </a:pPr>
            <a:r>
              <a:rPr sz="4800" b="1">
                <a:solidFill>
                  <a:srgbClr val="094C24"/>
                </a:solidFill>
                <a:latin typeface="Impact"/>
              </a:rPr>
              <a:t>A CLUB,</a:t>
            </a:r>
          </a:p>
          <a:p>
            <a:pPr algn="l">
              <a:lnSpc>
                <a:spcPct val="98000"/>
              </a:lnSpc>
            </a:pPr>
            <a:r>
              <a:rPr sz="4800" b="1">
                <a:solidFill>
                  <a:srgbClr val="094C24"/>
                </a:solidFill>
                <a:latin typeface="Impact"/>
              </a:rPr>
              <a:t>NOT A CULTURE.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0" y="2907792"/>
            <a:ext cx="164592" cy="164592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7178040" y="2788920"/>
            <a:ext cx="475488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142217"/>
                </a:solidFill>
                <a:latin typeface="Helvetica Neue"/>
              </a:rPr>
              <a:t>Perceived as private, expensive, old.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3410712"/>
            <a:ext cx="164592" cy="164592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7178040" y="3291840"/>
            <a:ext cx="475488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142217"/>
                </a:solidFill>
                <a:latin typeface="Helvetica Neue"/>
              </a:rPr>
              <a:t>Scoring and formats feel technical to casual viewers.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58000" y="3913631"/>
            <a:ext cx="164592" cy="164592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7178040" y="3794759"/>
            <a:ext cx="475488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142217"/>
                </a:solidFill>
                <a:latin typeface="Helvetica Neue"/>
              </a:rPr>
              <a:t>Tournaments are stand-alone events, not seasons.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0" y="4416552"/>
            <a:ext cx="164592" cy="164592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7178040" y="4297680"/>
            <a:ext cx="475488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142217"/>
                </a:solidFill>
                <a:latin typeface="Helvetica Neue"/>
              </a:rPr>
              <a:t>No clear team, captain, or rivalry to follow.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58000" y="4919472"/>
            <a:ext cx="164592" cy="164592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7178040" y="4800600"/>
            <a:ext cx="475488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142217"/>
                </a:solidFill>
                <a:latin typeface="Helvetica Neue"/>
              </a:rPr>
              <a:t>Lifestyle and youth have no obvious entry point.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COMPETITIVE CONTEXT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06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000" b="1">
                <a:solidFill>
                  <a:srgbClr val="094C24"/>
                </a:solidFill>
                <a:latin typeface="Impact"/>
              </a:rPr>
              <a:t>WHERE LIV SITS IN</a:t>
            </a:r>
          </a:p>
          <a:p>
            <a:pPr algn="l">
              <a:lnSpc>
                <a:spcPct val="98000"/>
              </a:lnSpc>
            </a:pPr>
            <a:r>
              <a:rPr sz="4000" b="1">
                <a:solidFill>
                  <a:srgbClr val="094C24"/>
                </a:solidFill>
                <a:latin typeface="Impact"/>
              </a:rPr>
              <a:t>CHINA'S SPORT LANDSCAPE.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3474720"/>
            <a:ext cx="10881360" cy="411480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713232" y="35478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PROPERTY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3552" y="3547872"/>
            <a:ext cx="2743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FORMAT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6752" y="3547872"/>
            <a:ext cx="30175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CHINA FOOTPRINT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34272" y="35478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EEFBF0"/>
                </a:solidFill>
                <a:latin typeface="Helvetica Neue"/>
              </a:rPr>
              <a:t>FAN ENTRY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232" y="40050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PGA Tour / DP World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3552" y="4005072"/>
            <a:ext cx="2743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Individual stroke play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6752" y="4005072"/>
            <a:ext cx="30175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Core golf familiarity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34272" y="40050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Player loyalty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232" y="44622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Int'l Series China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3552" y="4462272"/>
            <a:ext cx="2743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Asian Tour pathway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6752" y="4462272"/>
            <a:ext cx="30175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2026 China runway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34272" y="44622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Local talent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3232" y="49194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Simulator / indoor golf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73552" y="4919472"/>
            <a:ext cx="2743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Lifestyle leisure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6752" y="4919472"/>
            <a:ext cx="30175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Trial-led social buzz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34272" y="49194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Trying the sport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3232" y="53766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F1 / NBA China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3552" y="5376672"/>
            <a:ext cx="2743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Season storytelling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6752" y="5376672"/>
            <a:ext cx="30175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Established social ecosystem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34272" y="53766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142217"/>
                </a:solidFill>
                <a:latin typeface="Helvetica Neue"/>
              </a:rPr>
              <a:t>Pick a team / star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8640" y="5760720"/>
            <a:ext cx="10881360" cy="411480"/>
          </a:xfrm>
          <a:prstGeom prst="rect">
            <a:avLst/>
          </a:prstGeom>
          <a:solidFill>
            <a:srgbClr val="DBEB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1" name="TextBox 30"/>
          <p:cNvSpPr txBox="1"/>
          <p:nvPr/>
        </p:nvSpPr>
        <p:spPr>
          <a:xfrm>
            <a:off x="713232" y="58338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LIV Golf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3552" y="5833872"/>
            <a:ext cx="274320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Team league, no cuts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16752" y="5833872"/>
            <a:ext cx="30175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Mainland runway + HK heritage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034272" y="5833872"/>
            <a:ext cx="2560320" cy="3657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94C24"/>
                </a:solidFill>
                <a:latin typeface="Helvetica Neue"/>
              </a:rPr>
              <a:t>Pick a side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48640" y="6263640"/>
            <a:ext cx="164592" cy="36576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868680" y="630936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1">
                <a:solidFill>
                  <a:srgbClr val="094C24"/>
                </a:solidFill>
                <a:latin typeface="Helvetica Neue"/>
              </a:rPr>
              <a:t>LIV gives golf a league-shaped entry point: teams, captains, standings and sides to pick.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PRODUCT TRUTH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07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28016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59685C"/>
                </a:solidFill>
                <a:latin typeface="Helvetica Neue"/>
              </a:rPr>
              <a:t>TRADITIONAL GOLF ASKS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73736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4400" b="1">
                <a:solidFill>
                  <a:srgbClr val="59685C"/>
                </a:solidFill>
                <a:latin typeface="Impact"/>
              </a:rPr>
              <a:t>“WHO PLAYED BEST?”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" y="338328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>
                <a:solidFill>
                  <a:srgbClr val="008A20"/>
                </a:solidFill>
                <a:latin typeface="Helvetica Neue"/>
              </a:rPr>
              <a:t>LIV ASKS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" y="3840480"/>
            <a:ext cx="10972800" cy="12801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7200" b="1">
                <a:solidFill>
                  <a:srgbClr val="094C24"/>
                </a:solidFill>
                <a:latin typeface="Impact"/>
              </a:rPr>
              <a:t>“WHOSE SIDE ARE YOU ON?”</a:t>
            </a:r>
          </a:p>
        </p:txBody>
      </p:sp>
      <p:cxnSp>
        <p:nvCxnSpPr>
          <p:cNvPr id="12" name="Connector 11"/>
          <p:cNvCxnSpPr/>
          <p:nvPr/>
        </p:nvCxnSpPr>
        <p:spPr>
          <a:xfrm>
            <a:off x="548640" y="5486400"/>
            <a:ext cx="1463040" cy="0"/>
          </a:xfrm>
          <a:prstGeom prst="line">
            <a:avLst/>
          </a:prstGeom>
          <a:ln w="3810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8640" y="5669280"/>
            <a:ext cx="10972800" cy="9144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300" b="0">
                <a:solidFill>
                  <a:srgbClr val="142217"/>
                </a:solidFill>
                <a:latin typeface="Helvetica Neue"/>
              </a:rPr>
              <a:t>13 teams. 13 captains. 57-player field. 72 holes. Shotgun start. No cuts.</a:t>
            </a:r>
          </a:p>
          <a:p>
            <a:pPr algn="l">
              <a:lnSpc>
                <a:spcPct val="145000"/>
              </a:lnSpc>
            </a:pPr>
            <a:r>
              <a:rPr sz="1300" b="0">
                <a:solidFill>
                  <a:srgbClr val="142217"/>
                </a:solidFill>
                <a:latin typeface="Helvetica Neue"/>
              </a:rPr>
              <a:t>Season standings turn every event into part of an ongoing rivalry.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MEET THE LEAGUE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08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400" b="1">
                <a:solidFill>
                  <a:srgbClr val="094C24"/>
                </a:solidFill>
                <a:latin typeface="Impact"/>
              </a:rPr>
              <a:t>13 TEAMS.</a:t>
            </a:r>
          </a:p>
          <a:p>
            <a:pPr algn="l">
              <a:lnSpc>
                <a:spcPct val="98000"/>
              </a:lnSpc>
            </a:pPr>
            <a:r>
              <a:rPr sz="4400" b="1">
                <a:solidFill>
                  <a:srgbClr val="094C24"/>
                </a:solidFill>
                <a:latin typeface="Impact"/>
              </a:rPr>
              <a:t>13 SIDES TO PICK.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260604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0" name="Connector 9"/>
          <p:cNvCxnSpPr/>
          <p:nvPr/>
        </p:nvCxnSpPr>
        <p:spPr>
          <a:xfrm>
            <a:off x="658368" y="271576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/>
          <p:nvPr/>
        </p:nvCxnSpPr>
        <p:spPr>
          <a:xfrm>
            <a:off x="658368" y="271576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4ac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" y="2715768"/>
            <a:ext cx="1737360" cy="5486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1520" y="327355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4ACES GC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16352" y="260604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5" name="Connector 14"/>
          <p:cNvCxnSpPr/>
          <p:nvPr/>
        </p:nvCxnSpPr>
        <p:spPr>
          <a:xfrm>
            <a:off x="2926080" y="271576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 15"/>
          <p:cNvCxnSpPr/>
          <p:nvPr/>
        </p:nvCxnSpPr>
        <p:spPr>
          <a:xfrm>
            <a:off x="2926080" y="271576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leek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664" y="2715768"/>
            <a:ext cx="1737360" cy="5486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9232" y="327355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CLEEKS GC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84064" y="260604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0" name="Connector 19"/>
          <p:cNvCxnSpPr/>
          <p:nvPr/>
        </p:nvCxnSpPr>
        <p:spPr>
          <a:xfrm>
            <a:off x="5193792" y="271576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or 20"/>
          <p:cNvCxnSpPr/>
          <p:nvPr/>
        </p:nvCxnSpPr>
        <p:spPr>
          <a:xfrm>
            <a:off x="5193792" y="271576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crusher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376" y="2715768"/>
            <a:ext cx="1737360" cy="5486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66944" y="327355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CRUSHERS GC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51776" y="260604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5" name="Connector 24"/>
          <p:cNvCxnSpPr/>
          <p:nvPr/>
        </p:nvCxnSpPr>
        <p:spPr>
          <a:xfrm>
            <a:off x="7461504" y="271576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or 25"/>
          <p:cNvCxnSpPr/>
          <p:nvPr/>
        </p:nvCxnSpPr>
        <p:spPr>
          <a:xfrm>
            <a:off x="7461504" y="271576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fireball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088" y="2715768"/>
            <a:ext cx="1737360" cy="5486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34656" y="327355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FIREBALLS GC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19488" y="260604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30" name="Connector 29"/>
          <p:cNvCxnSpPr/>
          <p:nvPr/>
        </p:nvCxnSpPr>
        <p:spPr>
          <a:xfrm>
            <a:off x="9729216" y="271576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 30"/>
          <p:cNvCxnSpPr/>
          <p:nvPr/>
        </p:nvCxnSpPr>
        <p:spPr>
          <a:xfrm>
            <a:off x="9729216" y="271576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hyfly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800" y="2715768"/>
            <a:ext cx="1737360" cy="5486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802368" y="327355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HYFLYERS GC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8640" y="365760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35" name="Connector 34"/>
          <p:cNvCxnSpPr/>
          <p:nvPr/>
        </p:nvCxnSpPr>
        <p:spPr>
          <a:xfrm>
            <a:off x="658368" y="376732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or 35"/>
          <p:cNvCxnSpPr/>
          <p:nvPr/>
        </p:nvCxnSpPr>
        <p:spPr>
          <a:xfrm>
            <a:off x="658368" y="376732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koreangc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52" y="3767328"/>
            <a:ext cx="1737360" cy="54864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31520" y="432511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KOREAN GOLF CLUB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816352" y="365760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40" name="Connector 39"/>
          <p:cNvCxnSpPr/>
          <p:nvPr/>
        </p:nvCxnSpPr>
        <p:spPr>
          <a:xfrm>
            <a:off x="2926080" y="376732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 40"/>
          <p:cNvCxnSpPr/>
          <p:nvPr/>
        </p:nvCxnSpPr>
        <p:spPr>
          <a:xfrm>
            <a:off x="2926080" y="376732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legion1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6664" y="3767328"/>
            <a:ext cx="1737360" cy="54864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999232" y="432511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LEGION XIII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084064" y="365760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45" name="Connector 44"/>
          <p:cNvCxnSpPr/>
          <p:nvPr/>
        </p:nvCxnSpPr>
        <p:spPr>
          <a:xfrm>
            <a:off x="5193792" y="376732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 45"/>
          <p:cNvCxnSpPr/>
          <p:nvPr/>
        </p:nvCxnSpPr>
        <p:spPr>
          <a:xfrm>
            <a:off x="5193792" y="376732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majestick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4376" y="3767328"/>
            <a:ext cx="1737360" cy="54864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266944" y="432511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MAJESTICKS GC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351776" y="365760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50" name="Connector 49"/>
          <p:cNvCxnSpPr/>
          <p:nvPr/>
        </p:nvCxnSpPr>
        <p:spPr>
          <a:xfrm>
            <a:off x="7461504" y="376732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or 50"/>
          <p:cNvCxnSpPr/>
          <p:nvPr/>
        </p:nvCxnSpPr>
        <p:spPr>
          <a:xfrm>
            <a:off x="7461504" y="376732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okgc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2088" y="3767328"/>
            <a:ext cx="1737360" cy="54864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534656" y="432511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OKGC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619488" y="365760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55" name="Connector 54"/>
          <p:cNvCxnSpPr/>
          <p:nvPr/>
        </p:nvCxnSpPr>
        <p:spPr>
          <a:xfrm>
            <a:off x="9729216" y="376732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or 55"/>
          <p:cNvCxnSpPr/>
          <p:nvPr/>
        </p:nvCxnSpPr>
        <p:spPr>
          <a:xfrm>
            <a:off x="9729216" y="376732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rangegoat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9800" y="3767328"/>
            <a:ext cx="1737360" cy="54864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9802368" y="432511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RANGEGOATS GC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48640" y="470916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60" name="Connector 59"/>
          <p:cNvCxnSpPr/>
          <p:nvPr/>
        </p:nvCxnSpPr>
        <p:spPr>
          <a:xfrm>
            <a:off x="658368" y="481888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or 60"/>
          <p:cNvCxnSpPr/>
          <p:nvPr/>
        </p:nvCxnSpPr>
        <p:spPr>
          <a:xfrm>
            <a:off x="658368" y="481888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ripper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952" y="4818888"/>
            <a:ext cx="1737360" cy="54864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731520" y="537667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RIPPER GC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816352" y="470916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65" name="Connector 64"/>
          <p:cNvCxnSpPr/>
          <p:nvPr/>
        </p:nvCxnSpPr>
        <p:spPr>
          <a:xfrm>
            <a:off x="2926080" y="481888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or 65"/>
          <p:cNvCxnSpPr/>
          <p:nvPr/>
        </p:nvCxnSpPr>
        <p:spPr>
          <a:xfrm>
            <a:off x="2926080" y="481888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southernguards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6664" y="4818888"/>
            <a:ext cx="1737360" cy="54864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99232" y="537667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SOUTHERN GUARDS GC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84064" y="4709160"/>
            <a:ext cx="2157984" cy="96012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70" name="Connector 69"/>
          <p:cNvCxnSpPr/>
          <p:nvPr/>
        </p:nvCxnSpPr>
        <p:spPr>
          <a:xfrm>
            <a:off x="5193792" y="4818888"/>
            <a:ext cx="164592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or 70"/>
          <p:cNvCxnSpPr/>
          <p:nvPr/>
        </p:nvCxnSpPr>
        <p:spPr>
          <a:xfrm>
            <a:off x="5193792" y="4818888"/>
            <a:ext cx="0" cy="164592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torqu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4376" y="4818888"/>
            <a:ext cx="1737360" cy="54864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5266944" y="5376672"/>
            <a:ext cx="1792224" cy="256032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750" b="1">
                <a:solidFill>
                  <a:srgbClr val="094C24"/>
                </a:solidFill>
                <a:latin typeface="Helvetica Neue"/>
              </a:rPr>
              <a:t>TORQUE GC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48640" y="5943600"/>
            <a:ext cx="54864" cy="36576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5" name="TextBox 74"/>
          <p:cNvSpPr txBox="1"/>
          <p:nvPr/>
        </p:nvSpPr>
        <p:spPr>
          <a:xfrm>
            <a:off x="658368" y="5943600"/>
            <a:ext cx="2084832" cy="1828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1">
                <a:solidFill>
                  <a:srgbClr val="094C24"/>
                </a:solidFill>
                <a:latin typeface="Helvetica Neue"/>
              </a:rPr>
              <a:t>THE VETERAN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58368" y="6108192"/>
            <a:ext cx="2084832" cy="292608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700" b="0">
                <a:solidFill>
                  <a:srgbClr val="142217"/>
                </a:solidFill>
                <a:latin typeface="Helvetica Neue"/>
              </a:rPr>
              <a:t>Major-winners.</a:t>
            </a:r>
          </a:p>
          <a:p>
            <a:pPr algn="l">
              <a:lnSpc>
                <a:spcPct val="120000"/>
              </a:lnSpc>
            </a:pPr>
            <a:r>
              <a:rPr sz="700" b="0">
                <a:solidFill>
                  <a:srgbClr val="142217"/>
                </a:solidFill>
                <a:latin typeface="Helvetica Neue"/>
              </a:rPr>
              <a:t>Experience pays.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843784" y="5943600"/>
            <a:ext cx="54864" cy="36576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8" name="TextBox 77"/>
          <p:cNvSpPr txBox="1"/>
          <p:nvPr/>
        </p:nvSpPr>
        <p:spPr>
          <a:xfrm>
            <a:off x="2953512" y="5943600"/>
            <a:ext cx="2084832" cy="1828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1">
                <a:solidFill>
                  <a:srgbClr val="094C24"/>
                </a:solidFill>
                <a:latin typeface="Helvetica Neue"/>
              </a:rPr>
              <a:t>THE OUTLAW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953512" y="6108192"/>
            <a:ext cx="2084832" cy="292608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700" b="0">
                <a:solidFill>
                  <a:srgbClr val="142217"/>
                </a:solidFill>
                <a:latin typeface="Helvetica Neue"/>
              </a:rPr>
              <a:t>Defectors with</a:t>
            </a:r>
          </a:p>
          <a:p>
            <a:pPr algn="l">
              <a:lnSpc>
                <a:spcPct val="120000"/>
              </a:lnSpc>
            </a:pPr>
            <a:r>
              <a:rPr sz="700" b="0">
                <a:solidFill>
                  <a:srgbClr val="142217"/>
                </a:solidFill>
                <a:latin typeface="Helvetica Neue"/>
              </a:rPr>
              <a:t>something to prove.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138928" y="5943600"/>
            <a:ext cx="54864" cy="36576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1" name="TextBox 80"/>
          <p:cNvSpPr txBox="1"/>
          <p:nvPr/>
        </p:nvSpPr>
        <p:spPr>
          <a:xfrm>
            <a:off x="5248656" y="5943600"/>
            <a:ext cx="2084832" cy="1828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1">
                <a:solidFill>
                  <a:srgbClr val="094C24"/>
                </a:solidFill>
                <a:latin typeface="Helvetica Neue"/>
              </a:rPr>
              <a:t>THE PRODIGY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248656" y="6108192"/>
            <a:ext cx="2084832" cy="292608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700" b="0">
                <a:solidFill>
                  <a:srgbClr val="142217"/>
                </a:solidFill>
                <a:latin typeface="Helvetica Neue"/>
              </a:rPr>
              <a:t>Young guns</a:t>
            </a:r>
          </a:p>
          <a:p>
            <a:pPr algn="l">
              <a:lnSpc>
                <a:spcPct val="120000"/>
              </a:lnSpc>
            </a:pPr>
            <a:r>
              <a:rPr sz="700" b="0">
                <a:solidFill>
                  <a:srgbClr val="142217"/>
                </a:solidFill>
                <a:latin typeface="Helvetica Neue"/>
              </a:rPr>
              <a:t>breaking records.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434072" y="5943600"/>
            <a:ext cx="54864" cy="36576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4" name="TextBox 83"/>
          <p:cNvSpPr txBox="1"/>
          <p:nvPr/>
        </p:nvSpPr>
        <p:spPr>
          <a:xfrm>
            <a:off x="7543800" y="5943600"/>
            <a:ext cx="2084832" cy="1828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1">
                <a:solidFill>
                  <a:srgbClr val="094C24"/>
                </a:solidFill>
                <a:latin typeface="Helvetica Neue"/>
              </a:rPr>
              <a:t>THE STYLIST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543800" y="6108192"/>
            <a:ext cx="2084832" cy="292608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700" b="0">
                <a:solidFill>
                  <a:srgbClr val="142217"/>
                </a:solidFill>
                <a:latin typeface="Helvetica Neue"/>
              </a:rPr>
              <a:t>Crowd-pleasers</a:t>
            </a:r>
          </a:p>
          <a:p>
            <a:pPr algn="l">
              <a:lnSpc>
                <a:spcPct val="120000"/>
              </a:lnSpc>
            </a:pPr>
            <a:r>
              <a:rPr sz="700" b="0">
                <a:solidFill>
                  <a:srgbClr val="142217"/>
                </a:solidFill>
                <a:latin typeface="Helvetica Neue"/>
              </a:rPr>
              <a:t>with flair.</a:t>
            </a:r>
          </a:p>
        </p:txBody>
      </p:sp>
      <p:sp>
        <p:nvSpPr>
          <p:cNvPr id="86" name="Rectangle 85"/>
          <p:cNvSpPr/>
          <p:nvPr/>
        </p:nvSpPr>
        <p:spPr>
          <a:xfrm>
            <a:off x="9729216" y="5943600"/>
            <a:ext cx="54864" cy="365760"/>
          </a:xfrm>
          <a:prstGeom prst="rect">
            <a:avLst/>
          </a:prstGeom>
          <a:solidFill>
            <a:srgbClr val="008A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7" name="TextBox 86"/>
          <p:cNvSpPr txBox="1"/>
          <p:nvPr/>
        </p:nvSpPr>
        <p:spPr>
          <a:xfrm>
            <a:off x="9838944" y="5943600"/>
            <a:ext cx="2084832" cy="18288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1">
                <a:solidFill>
                  <a:srgbClr val="094C24"/>
                </a:solidFill>
                <a:latin typeface="Helvetica Neue"/>
              </a:rPr>
              <a:t>THE LOCAL HERO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838944" y="6108192"/>
            <a:ext cx="2084832" cy="292608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700" b="0">
                <a:solidFill>
                  <a:srgbClr val="142217"/>
                </a:solidFill>
                <a:latin typeface="Helvetica Neue"/>
              </a:rPr>
              <a:t>Asia heritage —</a:t>
            </a:r>
          </a:p>
          <a:p>
            <a:pPr algn="l">
              <a:lnSpc>
                <a:spcPct val="120000"/>
              </a:lnSpc>
            </a:pPr>
            <a:r>
              <a:rPr sz="700" b="0">
                <a:solidFill>
                  <a:srgbClr val="142217"/>
                </a:solidFill>
                <a:latin typeface="Helvetica Neue"/>
              </a:rPr>
              <a:t>why China cares.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48640" y="6263640"/>
            <a:ext cx="10972800" cy="2286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700" b="0">
                <a:solidFill>
                  <a:srgbClr val="59685C"/>
                </a:solidFill>
                <a:latin typeface="Helvetica Neue"/>
              </a:rPr>
              <a:t>FIVE FAN-CHOICE ARCHETYPES BEHIND 13 TEAMS  ·  TEAM MARKS © LIV GOLF LEAGUE — PITCH ILLUSTRATION ONLY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548640" y="502920"/>
            <a:ext cx="201168" cy="54864"/>
          </a:xfrm>
          <a:prstGeom prst="rect">
            <a:avLst/>
          </a:prstGeom>
          <a:solidFill>
            <a:srgbClr val="094C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438912"/>
            <a:ext cx="91440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Helvetica Neue"/>
              </a:rPr>
              <a:t>TARGET AUDIENCES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0" y="438912"/>
            <a:ext cx="15544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1">
                <a:solidFill>
                  <a:srgbClr val="094C24"/>
                </a:solidFill>
                <a:latin typeface="Impact"/>
              </a:rPr>
              <a:t>KRDS × LIV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6446520"/>
            <a:ext cx="548640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LIV GOLF CHINA  ·  DIGITAL LAUNCH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0" y="6446520"/>
            <a:ext cx="109728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09 /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1005840"/>
            <a:ext cx="10972800" cy="228600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98000"/>
              </a:lnSpc>
            </a:pPr>
            <a:r>
              <a:rPr sz="4200" b="1">
                <a:solidFill>
                  <a:srgbClr val="094C24"/>
                </a:solidFill>
                <a:latin typeface="Impact"/>
              </a:rPr>
              <a:t>THREE AUDIENCES.</a:t>
            </a:r>
          </a:p>
          <a:p>
            <a:pPr algn="l">
              <a:lnSpc>
                <a:spcPct val="98000"/>
              </a:lnSpc>
            </a:pPr>
            <a:r>
              <a:rPr sz="4200" b="1">
                <a:solidFill>
                  <a:srgbClr val="094C24"/>
                </a:solidFill>
                <a:latin typeface="Impact"/>
              </a:rPr>
              <a:t>ONE EMOTIONAL DOOR.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" y="3657600"/>
            <a:ext cx="361188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0" name="Connector 9"/>
          <p:cNvCxnSpPr/>
          <p:nvPr/>
        </p:nvCxnSpPr>
        <p:spPr>
          <a:xfrm>
            <a:off x="713232" y="3822192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/>
          <p:nvPr/>
        </p:nvCxnSpPr>
        <p:spPr>
          <a:xfrm>
            <a:off x="713232" y="3822192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05840" y="3858768"/>
            <a:ext cx="3108960" cy="8229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400" b="1">
                <a:solidFill>
                  <a:srgbClr val="094C24"/>
                </a:solidFill>
                <a:latin typeface="Impact"/>
              </a:rPr>
              <a:t>LIFESTYLE</a:t>
            </a:r>
          </a:p>
          <a:p>
            <a:pPr algn="l">
              <a:lnSpc>
                <a:spcPct val="110000"/>
              </a:lnSpc>
            </a:pPr>
            <a:r>
              <a:rPr sz="1400" b="1">
                <a:solidFill>
                  <a:srgbClr val="094C24"/>
                </a:solidFill>
                <a:latin typeface="Impact"/>
              </a:rPr>
              <a:t>CURATORS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5840" y="4800600"/>
            <a:ext cx="3108960" cy="11887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Young urban (SH/BJ/SZ/GZ/CD).</a:t>
            </a:r>
          </a:p>
          <a:p>
            <a:pPr algn="l">
              <a:lnSpc>
                <a:spcPct val="14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RED, Douyin, fashion, fitness.</a:t>
            </a:r>
          </a:p>
          <a:p>
            <a:pPr algn="l">
              <a:lnSpc>
                <a:spcPct val="14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Golf as content-worthy scene.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5840" y="5760720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ENTRY POINT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5840" y="5852160"/>
            <a:ext cx="3108960" cy="5029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000" b="0">
                <a:solidFill>
                  <a:srgbClr val="59685C"/>
                </a:solidFill>
                <a:latin typeface="Helvetica Neue"/>
              </a:rPr>
              <a:t>Team style, captain personalities,</a:t>
            </a:r>
          </a:p>
          <a:p>
            <a:pPr algn="l">
              <a:lnSpc>
                <a:spcPct val="130000"/>
              </a:lnSpc>
            </a:pPr>
            <a:r>
              <a:rPr sz="1000" b="0">
                <a:solidFill>
                  <a:srgbClr val="59685C"/>
                </a:solidFill>
                <a:latin typeface="Helvetica Neue"/>
              </a:rPr>
              <a:t>event atmosphere, music.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43400" y="3657600"/>
            <a:ext cx="361188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7" name="Connector 16"/>
          <p:cNvCxnSpPr/>
          <p:nvPr/>
        </p:nvCxnSpPr>
        <p:spPr>
          <a:xfrm>
            <a:off x="4507992" y="3822192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 17"/>
          <p:cNvCxnSpPr/>
          <p:nvPr/>
        </p:nvCxnSpPr>
        <p:spPr>
          <a:xfrm>
            <a:off x="4507992" y="3822192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00600" y="3858768"/>
            <a:ext cx="3108960" cy="8229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400" b="1">
                <a:solidFill>
                  <a:srgbClr val="094C24"/>
                </a:solidFill>
                <a:latin typeface="Impact"/>
              </a:rPr>
              <a:t>MODERN BUSINESS</a:t>
            </a:r>
          </a:p>
          <a:p>
            <a:pPr algn="l">
              <a:lnSpc>
                <a:spcPct val="110000"/>
              </a:lnSpc>
            </a:pPr>
            <a:r>
              <a:rPr sz="1400" b="1">
                <a:solidFill>
                  <a:srgbClr val="094C24"/>
                </a:solidFill>
                <a:latin typeface="Impact"/>
              </a:rPr>
              <a:t>PROFESSIONALS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00600" y="4800600"/>
            <a:ext cx="3108960" cy="11887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Finance, consulting, tech, luxury.</a:t>
            </a:r>
          </a:p>
          <a:p>
            <a:pPr algn="l">
              <a:lnSpc>
                <a:spcPct val="14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Know golf as networking,</a:t>
            </a:r>
          </a:p>
          <a:p>
            <a:pPr algn="l">
              <a:lnSpc>
                <a:spcPct val="14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want a more modern version.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00600" y="5760720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ENTRY POINT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00600" y="5852160"/>
            <a:ext cx="3108960" cy="5029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000" b="0">
                <a:solidFill>
                  <a:srgbClr val="59685C"/>
                </a:solidFill>
                <a:latin typeface="Helvetica Neue"/>
              </a:rPr>
              <a:t>Team strategy, leadership,</a:t>
            </a:r>
          </a:p>
          <a:p>
            <a:pPr algn="l">
              <a:lnSpc>
                <a:spcPct val="130000"/>
              </a:lnSpc>
            </a:pPr>
            <a:r>
              <a:rPr sz="1000" b="0">
                <a:solidFill>
                  <a:srgbClr val="59685C"/>
                </a:solidFill>
                <a:latin typeface="Helvetica Neue"/>
              </a:rPr>
              <a:t>premium hospitality.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38160" y="3657600"/>
            <a:ext cx="361188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B3C3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24" name="Connector 23"/>
          <p:cNvCxnSpPr/>
          <p:nvPr/>
        </p:nvCxnSpPr>
        <p:spPr>
          <a:xfrm>
            <a:off x="8302752" y="3822192"/>
            <a:ext cx="201168" cy="0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or 24"/>
          <p:cNvCxnSpPr/>
          <p:nvPr/>
        </p:nvCxnSpPr>
        <p:spPr>
          <a:xfrm>
            <a:off x="8302752" y="3822192"/>
            <a:ext cx="0" cy="201168"/>
          </a:xfrm>
          <a:prstGeom prst="line">
            <a:avLst/>
          </a:prstGeom>
          <a:ln w="31750">
            <a:solidFill>
              <a:srgbClr val="008A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595360" y="3858768"/>
            <a:ext cx="3108960" cy="82296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400" b="1">
                <a:solidFill>
                  <a:srgbClr val="094C24"/>
                </a:solidFill>
                <a:latin typeface="Impact"/>
              </a:rPr>
              <a:t>EXISTING GOLF</a:t>
            </a:r>
          </a:p>
          <a:p>
            <a:pPr algn="l">
              <a:lnSpc>
                <a:spcPct val="110000"/>
              </a:lnSpc>
            </a:pPr>
            <a:r>
              <a:rPr sz="1400" b="1">
                <a:solidFill>
                  <a:srgbClr val="094C24"/>
                </a:solidFill>
                <a:latin typeface="Impact"/>
              </a:rPr>
              <a:t>FANS &amp; PLAYERS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95360" y="4800600"/>
            <a:ext cx="3108960" cy="11887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Club golfers, junior parents,</a:t>
            </a:r>
          </a:p>
          <a:p>
            <a:pPr algn="l">
              <a:lnSpc>
                <a:spcPct val="14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HK &amp; Greater Bay community.</a:t>
            </a:r>
          </a:p>
          <a:p>
            <a:pPr algn="l">
              <a:lnSpc>
                <a:spcPct val="140000"/>
              </a:lnSpc>
            </a:pPr>
            <a:r>
              <a:rPr sz="1100" b="0">
                <a:solidFill>
                  <a:srgbClr val="142217"/>
                </a:solidFill>
                <a:latin typeface="Helvetica Neue"/>
              </a:rPr>
              <a:t>Want credibility and depth.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95360" y="5760720"/>
            <a:ext cx="31089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00" b="1">
                <a:solidFill>
                  <a:srgbClr val="008A20"/>
                </a:solidFill>
                <a:latin typeface="Helvetica Neue"/>
              </a:rPr>
              <a:t>ENTRY POINT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95360" y="5852160"/>
            <a:ext cx="3108960" cy="5029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000" b="0">
                <a:solidFill>
                  <a:srgbClr val="59685C"/>
                </a:solidFill>
                <a:latin typeface="Helvetica Neue"/>
              </a:rPr>
              <a:t>Player profiles, leaderboard,</a:t>
            </a:r>
          </a:p>
          <a:p>
            <a:pPr algn="l">
              <a:lnSpc>
                <a:spcPct val="130000"/>
              </a:lnSpc>
            </a:pPr>
            <a:r>
              <a:rPr sz="1000" b="0">
                <a:solidFill>
                  <a:srgbClr val="59685C"/>
                </a:solidFill>
                <a:latin typeface="Helvetica Neue"/>
              </a:rPr>
              <a:t>format education, HK heritage.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640" y="6263640"/>
            <a:ext cx="11338560" cy="274320"/>
          </a:xfrm>
          <a:prstGeom prst="rect">
            <a:avLst/>
          </a:prstGeom>
          <a:noFill/>
        </p:spPr>
        <p:txBody>
          <a:bodyPr wrap="square" lIns="0" rIns="0" t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800" b="0">
                <a:solidFill>
                  <a:srgbClr val="59685C"/>
                </a:solidFill>
                <a:latin typeface="Helvetica Neue"/>
              </a:rPr>
              <a:t>+ 93K REGISTERED JUNIOR GOLFERS (R&amp;A 2024) — FAMILIES WHERE GOLF IS A 升学 ASSET; PARENT-LED WEDGE INTO ALL THREE SEGMENTS.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